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5" r:id="rId13"/>
  </p:sldIdLst>
  <p:sldSz cx="24387175" cy="13716000"/>
  <p:notesSz cx="9928225" cy="6797675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1">
          <p15:clr>
            <a:srgbClr val="A4A3A4"/>
          </p15:clr>
        </p15:guide>
        <p15:guide id="2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714" y="96"/>
      </p:cViewPr>
      <p:guideLst>
        <p:guide pos="7681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317" cy="340671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969" y="0"/>
            <a:ext cx="4301671" cy="340671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r">
              <a:defRPr sz="500"/>
            </a:lvl1pPr>
          </a:lstStyle>
          <a:p>
            <a:fld id="{F0396AD3-0174-465A-981B-F809FB10483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133" tIns="20067" rIns="40133" bIns="20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93" y="3271381"/>
            <a:ext cx="7942839" cy="2676585"/>
          </a:xfrm>
          <a:prstGeom prst="rect">
            <a:avLst/>
          </a:prstGeom>
        </p:spPr>
        <p:txBody>
          <a:bodyPr vert="horz" lIns="40133" tIns="20067" rIns="40133" bIns="200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05"/>
            <a:ext cx="4302317" cy="340670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969" y="6457005"/>
            <a:ext cx="4301671" cy="340670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r">
              <a:defRPr sz="500"/>
            </a:lvl1pPr>
          </a:lstStyle>
          <a:p>
            <a:fld id="{B74E3034-6311-4E4F-A9F5-21F78524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5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3034-6311-4E4F-A9F5-21F7852409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3034-6311-4E4F-A9F5-21F7852409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3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50" Type="http://schemas.openxmlformats.org/officeDocument/2006/relationships/image" Target="../media/image49.sv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sv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56" Type="http://schemas.openxmlformats.org/officeDocument/2006/relationships/image" Target="../media/image55.svg"/><Relationship Id="rId8" Type="http://schemas.openxmlformats.org/officeDocument/2006/relationships/image" Target="../media/image7.svg"/><Relationship Id="rId51" Type="http://schemas.openxmlformats.org/officeDocument/2006/relationships/image" Target="../media/image50.pn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58.pn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54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image" Target="../media/image5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3.png"/><Relationship Id="rId3" Type="http://schemas.openxmlformats.org/officeDocument/2006/relationships/image" Target="../media/image86.png"/><Relationship Id="rId7" Type="http://schemas.openxmlformats.org/officeDocument/2006/relationships/hyperlink" Target="https://www.exportcenter.ru/events_exportedu/742513/" TargetMode="External"/><Relationship Id="rId12" Type="http://schemas.openxmlformats.org/officeDocument/2006/relationships/hyperlink" Target="https://www.exportcenter.ru/events_exportedu/74309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hyperlink" Target="https://www.exportcenter.ru/events_exportedu/" TargetMode="External"/><Relationship Id="rId5" Type="http://schemas.openxmlformats.org/officeDocument/2006/relationships/image" Target="../media/image60.png"/><Relationship Id="rId10" Type="http://schemas.openxmlformats.org/officeDocument/2006/relationships/image" Target="../media/image92.png"/><Relationship Id="rId4" Type="http://schemas.openxmlformats.org/officeDocument/2006/relationships/image" Target="../media/image87.svg"/><Relationship Id="rId9" Type="http://schemas.openxmlformats.org/officeDocument/2006/relationships/hyperlink" Target="https://www.exportcenter.ru/events_exportedu/742446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5.svg"/><Relationship Id="rId7" Type="http://schemas.openxmlformats.org/officeDocument/2006/relationships/image" Target="../media/image9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50" Type="http://schemas.openxmlformats.org/officeDocument/2006/relationships/image" Target="../media/image49.svg"/><Relationship Id="rId55" Type="http://schemas.openxmlformats.org/officeDocument/2006/relationships/image" Target="../media/image5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9.svg"/><Relationship Id="rId5" Type="http://schemas.openxmlformats.org/officeDocument/2006/relationships/image" Target="../media/image4.png"/><Relationship Id="rId61" Type="http://schemas.openxmlformats.org/officeDocument/2006/relationships/hyperlink" Target="https://www.exportcenter.ru/events_exportedu/" TargetMode="External"/><Relationship Id="rId19" Type="http://schemas.openxmlformats.org/officeDocument/2006/relationships/image" Target="../media/image1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56" Type="http://schemas.openxmlformats.org/officeDocument/2006/relationships/image" Target="../media/image57.svg"/><Relationship Id="rId8" Type="http://schemas.openxmlformats.org/officeDocument/2006/relationships/image" Target="../media/image7.svg"/><Relationship Id="rId51" Type="http://schemas.openxmlformats.org/officeDocument/2006/relationships/image" Target="../media/image50.pn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97.pn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54" Type="http://schemas.openxmlformats.org/officeDocument/2006/relationships/image" Target="../media/image53.svg"/><Relationship Id="rId6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57" Type="http://schemas.openxmlformats.org/officeDocument/2006/relationships/image" Target="../media/image58.png"/><Relationship Id="rId10" Type="http://schemas.openxmlformats.org/officeDocument/2006/relationships/image" Target="../media/image9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hyperlink" Target="https://exportedu.ru/online-seminar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3" Type="http://schemas.openxmlformats.org/officeDocument/2006/relationships/image" Target="../media/image61.svg"/><Relationship Id="rId21" Type="http://schemas.openxmlformats.org/officeDocument/2006/relationships/image" Target="../media/image79.pn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1.svg"/><Relationship Id="rId7" Type="http://schemas.openxmlformats.org/officeDocument/2006/relationships/image" Target="../media/image83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image" Target="../media/image8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3" Type="http://schemas.openxmlformats.org/officeDocument/2006/relationships/image" Target="../media/image61.svg"/><Relationship Id="rId21" Type="http://schemas.openxmlformats.org/officeDocument/2006/relationships/image" Target="../media/image79.pn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8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hyperlink" Target="https://www.exportcenter.ru/events_exportedu/742439/" TargetMode="External"/><Relationship Id="rId12" Type="http://schemas.openxmlformats.org/officeDocument/2006/relationships/hyperlink" Target="https://www.exportcenter.ru/events_exportedu/74329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image" Target="../media/image89.png"/><Relationship Id="rId5" Type="http://schemas.openxmlformats.org/officeDocument/2006/relationships/image" Target="../media/image60.png"/><Relationship Id="rId10" Type="http://schemas.openxmlformats.org/officeDocument/2006/relationships/hyperlink" Target="https://www.exportcenter.ru/events_exportedu/743085/" TargetMode="External"/><Relationship Id="rId4" Type="http://schemas.openxmlformats.org/officeDocument/2006/relationships/image" Target="../media/image87.svg"/><Relationship Id="rId9" Type="http://schemas.openxmlformats.org/officeDocument/2006/relationships/hyperlink" Target="https://www.exportcenter.ru/events_export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332538" y="0"/>
            <a:ext cx="12192704" cy="13716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 bwMode="auto">
          <a:xfrm>
            <a:off x="0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619" y="952500"/>
            <a:ext cx="4010432" cy="267643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1432644" y="2142458"/>
            <a:ext cx="289023" cy="19240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1641550" y="2140458"/>
            <a:ext cx="443253" cy="174784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1270506" y="1355027"/>
            <a:ext cx="519463" cy="673513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995202" y="1892998"/>
            <a:ext cx="505744" cy="386905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952638" y="1362932"/>
            <a:ext cx="536586" cy="67741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1604400" y="1433513"/>
            <a:ext cx="597483" cy="67160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 bwMode="auto">
          <a:xfrm>
            <a:off x="1237264" y="1025176"/>
            <a:ext cx="501837" cy="29460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 bwMode="auto">
          <a:xfrm>
            <a:off x="1024444" y="1129189"/>
            <a:ext cx="169853" cy="198309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 bwMode="auto">
          <a:xfrm>
            <a:off x="1864082" y="997648"/>
            <a:ext cx="451068" cy="549783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 bwMode="auto">
          <a:xfrm>
            <a:off x="1942202" y="1443418"/>
            <a:ext cx="377246" cy="520351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 bwMode="auto">
          <a:xfrm>
            <a:off x="1268509" y="2603945"/>
            <a:ext cx="476502" cy="384810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 bwMode="auto">
          <a:xfrm>
            <a:off x="1817214" y="2700146"/>
            <a:ext cx="289023" cy="28860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 bwMode="auto">
          <a:xfrm>
            <a:off x="2110144" y="2696146"/>
            <a:ext cx="322179" cy="296513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 bwMode="auto">
          <a:xfrm>
            <a:off x="2438226" y="2702052"/>
            <a:ext cx="306550" cy="29060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 bwMode="auto">
          <a:xfrm>
            <a:off x="2783837" y="2698052"/>
            <a:ext cx="292837" cy="29460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 bwMode="auto">
          <a:xfrm>
            <a:off x="1233257" y="3226307"/>
            <a:ext cx="290927" cy="29460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 bwMode="auto">
          <a:xfrm>
            <a:off x="1571251" y="3230308"/>
            <a:ext cx="288930" cy="286703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 bwMode="auto">
          <a:xfrm>
            <a:off x="1864181" y="3224403"/>
            <a:ext cx="281116" cy="296513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 bwMode="auto">
          <a:xfrm>
            <a:off x="2182354" y="3232309"/>
            <a:ext cx="279311" cy="284702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 bwMode="auto">
          <a:xfrm>
            <a:off x="2510437" y="3224403"/>
            <a:ext cx="322179" cy="296513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 bwMode="auto">
          <a:xfrm>
            <a:off x="2881480" y="3226497"/>
            <a:ext cx="296838" cy="40243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 bwMode="auto">
          <a:xfrm>
            <a:off x="3186126" y="3232309"/>
            <a:ext cx="275304" cy="284702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 bwMode="auto">
          <a:xfrm>
            <a:off x="3459434" y="3226307"/>
            <a:ext cx="296738" cy="29460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 bwMode="auto">
          <a:xfrm>
            <a:off x="3934031" y="3138012"/>
            <a:ext cx="263589" cy="378999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/>
        </p:blipFill>
        <p:spPr bwMode="auto">
          <a:xfrm>
            <a:off x="4220958" y="3132201"/>
            <a:ext cx="324176" cy="390811"/>
          </a:xfrm>
          <a:prstGeom prst="rect">
            <a:avLst/>
          </a:prstGeom>
        </p:spPr>
      </p:pic>
      <p:sp>
        <p:nvSpPr>
          <p:cNvPr id="33" name="Text 2"/>
          <p:cNvSpPr/>
          <p:nvPr/>
        </p:nvSpPr>
        <p:spPr bwMode="auto">
          <a:xfrm>
            <a:off x="952618" y="6616699"/>
            <a:ext cx="16939683" cy="29082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500"/>
              </a:lnSpc>
              <a:defRPr/>
            </a:pPr>
            <a:r>
              <a:rPr lang="ru-RU" sz="104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«Жизненный цикл экспортного проекта»</a:t>
            </a:r>
            <a:endParaRPr lang="en-US" sz="10400" dirty="0"/>
          </a:p>
        </p:txBody>
      </p:sp>
      <p:sp>
        <p:nvSpPr>
          <p:cNvPr id="34" name="Text 3"/>
          <p:cNvSpPr/>
          <p:nvPr/>
        </p:nvSpPr>
        <p:spPr bwMode="auto">
          <a:xfrm>
            <a:off x="952619" y="12776200"/>
            <a:ext cx="3950194" cy="508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71CFEB"/>
                </a:solidFill>
                <a:latin typeface="Circe Regular"/>
                <a:ea typeface="Circe Regular"/>
                <a:cs typeface="Circe Regular"/>
              </a:rPr>
              <a:t>www.exportedu.ru</a:t>
            </a:r>
            <a:endParaRPr lang="en-US" sz="3000"/>
          </a:p>
        </p:txBody>
      </p:sp>
      <p:pic>
        <p:nvPicPr>
          <p:cNvPr id="35" name="Image 29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/>
        </p:blipFill>
        <p:spPr bwMode="auto">
          <a:xfrm>
            <a:off x="23380360" y="12727608"/>
            <a:ext cx="409719" cy="409668"/>
          </a:xfrm>
          <a:prstGeom prst="rect">
            <a:avLst/>
          </a:prstGeom>
        </p:spPr>
      </p:pic>
      <p:pic>
        <p:nvPicPr>
          <p:cNvPr id="37" name="Image 31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/>
        </p:blipFill>
        <p:spPr bwMode="auto">
          <a:xfrm>
            <a:off x="14585255" y="956596"/>
            <a:ext cx="9801793" cy="10422604"/>
          </a:xfrm>
          <a:prstGeom prst="rect">
            <a:avLst/>
          </a:prstGeom>
        </p:spPr>
      </p:pic>
      <p:pic>
        <p:nvPicPr>
          <p:cNvPr id="38" name="Image 32" descr=" 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/>
        </p:blipFill>
        <p:spPr bwMode="auto">
          <a:xfrm>
            <a:off x="14383431" y="952500"/>
            <a:ext cx="7924401" cy="803003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952637" y="5924502"/>
            <a:ext cx="7555689" cy="57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ED1B2F"/>
                </a:solidFill>
                <a:latin typeface="Circe Bold"/>
              </a:rPr>
              <a:t>ПРОГРАММА ОНЛАЙН-СЕМИНАРОВ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9</a:t>
            </a:r>
            <a:endParaRPr lang="en-US" sz="3000" dirty="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Расписание и регистрация*</a:t>
            </a:r>
            <a:r>
              <a:rPr lang="ru-RU" sz="120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:</a:t>
            </a:r>
            <a:endParaRPr lang="en-US" sz="1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F7274-3E94-4E33-A3D1-D01C40EB9045}"/>
              </a:ext>
            </a:extLst>
          </p:cNvPr>
          <p:cNvSpPr txBox="1"/>
          <p:nvPr/>
        </p:nvSpPr>
        <p:spPr bwMode="auto">
          <a:xfrm>
            <a:off x="9678634" y="2484141"/>
            <a:ext cx="425316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Финансовые инструменты экспорта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11 сентября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7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B9BC1FF-152D-4041-B47A-5C7B75DA8C96}"/>
              </a:ext>
            </a:extLst>
          </p:cNvPr>
          <p:cNvSpPr/>
          <p:nvPr/>
        </p:nvSpPr>
        <p:spPr bwMode="auto">
          <a:xfrm>
            <a:off x="9142477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5AED9B-E02E-4986-A10A-C49D6D9EE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9880" y="5261559"/>
            <a:ext cx="1954666" cy="195466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F6E689-C356-4932-8346-9A079D646A02}"/>
              </a:ext>
            </a:extLst>
          </p:cNvPr>
          <p:cNvSpPr txBox="1"/>
          <p:nvPr/>
        </p:nvSpPr>
        <p:spPr bwMode="auto">
          <a:xfrm>
            <a:off x="1981865" y="2484141"/>
            <a:ext cx="4190108" cy="26440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Документационное сопровождение экспорта</a:t>
            </a:r>
          </a:p>
          <a:p>
            <a:pPr>
              <a:defRPr/>
            </a:pPr>
            <a:endParaRPr sz="3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</a:t>
            </a:r>
            <a:r>
              <a:rPr lang="ru-RU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</a:t>
            </a:r>
            <a:r>
              <a:rPr lang="en-US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8</a:t>
            </a:r>
            <a:r>
              <a:rPr lang="ru-RU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августа </a:t>
            </a: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9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55E35A7-F933-4C29-B26C-29B03EB1F748}"/>
              </a:ext>
            </a:extLst>
          </p:cNvPr>
          <p:cNvSpPr/>
          <p:nvPr/>
        </p:nvSpPr>
        <p:spPr bwMode="auto">
          <a:xfrm>
            <a:off x="1445708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E6D5199-C652-4464-A07B-A68D28666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391526" y="5261559"/>
            <a:ext cx="1954667" cy="1954667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id="{18625EA1-C56C-48D2-8570-E7317C20F0BA}"/>
              </a:ext>
            </a:extLst>
          </p:cNvPr>
          <p:cNvSpPr/>
          <p:nvPr/>
        </p:nvSpPr>
        <p:spPr bwMode="auto">
          <a:xfrm>
            <a:off x="13435903" y="12512558"/>
            <a:ext cx="9543367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* указанные даты являются предварительными.</a:t>
            </a:r>
          </a:p>
          <a:p>
            <a:pPr>
              <a:lnSpc>
                <a:spcPts val="3499"/>
              </a:lnSpc>
              <a:defRPr/>
            </a:pPr>
            <a:r>
              <a:rPr lang="ru-RU" sz="2400" dirty="0">
                <a:solidFill>
                  <a:srgbClr val="002E5E"/>
                </a:solidFill>
                <a:latin typeface="Circe Regular"/>
              </a:rPr>
              <a:t>Следите за </a:t>
            </a:r>
            <a:r>
              <a:rPr lang="ru-RU" sz="2400" dirty="0">
                <a:solidFill>
                  <a:srgbClr val="002E5E"/>
                </a:solidFill>
                <a:latin typeface="Circe Regular"/>
                <a:hlinkClick r:id="rId11"/>
              </a:rPr>
              <a:t>графиком семинаров </a:t>
            </a:r>
            <a:r>
              <a:rPr lang="ru-RU" sz="2400" dirty="0">
                <a:solidFill>
                  <a:srgbClr val="002E5E"/>
                </a:solidFill>
                <a:latin typeface="Circe Regular"/>
              </a:rPr>
              <a:t>и новостями Школы экспорта РЭЦ.</a:t>
            </a:r>
            <a:endParaRPr sz="2400" dirty="0">
              <a:solidFill>
                <a:srgbClr val="002E5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11BD9C-5AE7-4F5A-B04C-A4495F80B91F}"/>
              </a:ext>
            </a:extLst>
          </p:cNvPr>
          <p:cNvSpPr txBox="1"/>
          <p:nvPr/>
        </p:nvSpPr>
        <p:spPr bwMode="auto">
          <a:xfrm>
            <a:off x="17542099" y="2497268"/>
            <a:ext cx="422004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Логистика для экспортеров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13 ноября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2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7B5CD52-786A-4898-BDB7-FD61A7394F01}"/>
              </a:ext>
            </a:extLst>
          </p:cNvPr>
          <p:cNvSpPr/>
          <p:nvPr/>
        </p:nvSpPr>
        <p:spPr bwMode="auto">
          <a:xfrm>
            <a:off x="17005942" y="2193432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CA4A66-7530-4678-B45E-B970E3CFF1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7951761" y="5274687"/>
            <a:ext cx="1954666" cy="19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6331835" y="-106837"/>
            <a:ext cx="19796517" cy="13716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 bwMode="auto">
          <a:xfrm>
            <a:off x="2220" y="12242799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ru-RU" dirty="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9" name="Text 1"/>
          <p:cNvSpPr/>
          <p:nvPr/>
        </p:nvSpPr>
        <p:spPr bwMode="auto">
          <a:xfrm>
            <a:off x="952619" y="1092201"/>
            <a:ext cx="22064135" cy="134191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8000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Контакты</a:t>
            </a:r>
            <a:endParaRPr lang="en-US" sz="12000" dirty="0">
              <a:solidFill>
                <a:srgbClr val="002E5E"/>
              </a:solidFill>
            </a:endParaRPr>
          </a:p>
        </p:txBody>
      </p:sp>
      <p:sp>
        <p:nvSpPr>
          <p:cNvPr id="20" name="Text 7"/>
          <p:cNvSpPr/>
          <p:nvPr/>
        </p:nvSpPr>
        <p:spPr bwMode="auto">
          <a:xfrm>
            <a:off x="4708910" y="2788340"/>
            <a:ext cx="7484677" cy="146945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i="0" u="none" strike="noStrike" cap="none" spc="0" dirty="0">
                <a:solidFill>
                  <a:srgbClr val="EE1A2E"/>
                </a:solidFill>
                <a:latin typeface="Circe Bold"/>
                <a:ea typeface="Circe Bold"/>
                <a:cs typeface="Circe Bold"/>
              </a:rPr>
              <a:t>Курахов Муталиб Абдулгамидович</a:t>
            </a:r>
            <a:endParaRPr lang="ru-RU" sz="4400" b="1" dirty="0">
              <a:solidFill>
                <a:srgbClr val="EE1A2E"/>
              </a:solidFill>
              <a:latin typeface="Circe Bold"/>
              <a:ea typeface="Circe Regular"/>
            </a:endParaRP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621002" y="4235269"/>
            <a:ext cx="74868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E5E"/>
                </a:solidFill>
                <a:latin typeface="Circe"/>
              </a:rPr>
              <a:t>Директор </a:t>
            </a: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 организации </a:t>
            </a:r>
            <a:b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обучения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endParaRPr lang="ru-RU" sz="1200" b="0" i="0" u="none" strike="noStrike" cap="none" spc="0" dirty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(495) 937-47-47 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(доб. 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6675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)</a:t>
            </a:r>
            <a:endParaRPr dirty="0"/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(906) 786-86-36</a:t>
            </a:r>
            <a:endParaRPr dirty="0"/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E-</a:t>
            </a:r>
            <a:r>
              <a:rPr lang="ru-RU" sz="2000" dirty="0" err="1">
                <a:solidFill>
                  <a:srgbClr val="002E5E"/>
                </a:solidFill>
                <a:latin typeface="Circe"/>
              </a:rPr>
              <a:t>mail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: </a:t>
            </a:r>
            <a:r>
              <a:rPr lang="en-US" sz="20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kurahov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@exportcenter.ru</a:t>
            </a:r>
            <a:endParaRPr dirty="0"/>
          </a:p>
        </p:txBody>
      </p:sp>
      <p:sp>
        <p:nvSpPr>
          <p:cNvPr id="12" name="Text 7"/>
          <p:cNvSpPr/>
          <p:nvPr/>
        </p:nvSpPr>
        <p:spPr bwMode="auto">
          <a:xfrm>
            <a:off x="4590658" y="7152809"/>
            <a:ext cx="7484677" cy="146945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dirty="0">
                <a:solidFill>
                  <a:srgbClr val="EE1A2E"/>
                </a:solidFill>
                <a:latin typeface="Circe Bold"/>
              </a:rPr>
              <a:t>Коновалова Мария Сергеевна</a:t>
            </a: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918333677" name="Text 7"/>
          <p:cNvSpPr/>
          <p:nvPr/>
        </p:nvSpPr>
        <p:spPr bwMode="auto">
          <a:xfrm>
            <a:off x="16092168" y="2783156"/>
            <a:ext cx="7484676" cy="14694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  <a:t>Буцыкин Роман </a:t>
            </a:r>
            <a:b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</a:br>
            <a: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  <a:t>Алексеевич</a:t>
            </a: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859861065" name="TextBox 1"/>
          <p:cNvSpPr txBox="1"/>
          <p:nvPr/>
        </p:nvSpPr>
        <p:spPr bwMode="auto">
          <a:xfrm>
            <a:off x="16022207" y="4160558"/>
            <a:ext cx="48854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Старший эксперт </a:t>
            </a:r>
            <a:b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 организации обучения</a:t>
            </a:r>
            <a:endParaRPr dirty="0"/>
          </a:p>
          <a:p>
            <a:pPr>
              <a:defRPr/>
            </a:pPr>
            <a:endParaRPr lang="ru-RU" sz="1200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+7 (495) 937-47-47 (доб. 1333)</a:t>
            </a:r>
            <a:endParaRPr dirty="0"/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</a:t>
            </a:r>
            <a:r>
              <a:rPr lang="ru-RU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915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 379-68-20</a:t>
            </a:r>
            <a:endParaRPr dirty="0"/>
          </a:p>
          <a:p>
            <a:pPr>
              <a:defRPr/>
            </a:pPr>
            <a:r>
              <a:rPr lang="en-US" sz="2000" dirty="0">
                <a:solidFill>
                  <a:srgbClr val="002E5E"/>
                </a:solidFill>
                <a:latin typeface="Circe"/>
              </a:rPr>
              <a:t>E-mail: </a:t>
            </a:r>
            <a:r>
              <a:rPr lang="en-US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butsykin@</a:t>
            </a:r>
            <a:r>
              <a:rPr lang="en-US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exportcenter.ru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A0EBFFAE-298A-493A-ADD3-2524ED9F81F2}"/>
              </a:ext>
            </a:extLst>
          </p:cNvPr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ru-RU" sz="3000" dirty="0">
                <a:solidFill>
                  <a:srgbClr val="002E5E"/>
                </a:solidFill>
                <a:latin typeface="Circe Regular"/>
              </a:rPr>
              <a:t>11</a:t>
            </a:r>
            <a:endParaRPr lang="en-US" sz="3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8FD96C-6736-4C8C-8DDD-AA2CAB62B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81" b="20599"/>
          <a:stretch/>
        </p:blipFill>
        <p:spPr bwMode="auto">
          <a:xfrm>
            <a:off x="1022655" y="2676722"/>
            <a:ext cx="3179630" cy="3289395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FED13CF3-24CD-4981-BBAF-8C775DB0E988}"/>
              </a:ext>
            </a:extLst>
          </p:cNvPr>
          <p:cNvSpPr txBox="1"/>
          <p:nvPr/>
        </p:nvSpPr>
        <p:spPr bwMode="auto">
          <a:xfrm>
            <a:off x="4588565" y="8603170"/>
            <a:ext cx="6181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Эксперт по организации обучения</a:t>
            </a:r>
            <a:endParaRPr dirty="0"/>
          </a:p>
          <a:p>
            <a:pPr>
              <a:defRPr/>
            </a:pPr>
            <a:endParaRPr lang="ru-RU" sz="1200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+7 (495) 937-47-47 (доб. 6674)</a:t>
            </a:r>
            <a:endParaRPr dirty="0"/>
          </a:p>
          <a:p>
            <a:pPr>
              <a:defRPr/>
            </a:pPr>
            <a:r>
              <a:rPr lang="en-US" sz="2000" dirty="0">
                <a:solidFill>
                  <a:srgbClr val="002E5E"/>
                </a:solidFill>
                <a:latin typeface="Circe"/>
              </a:rPr>
              <a:t>E-mail: </a:t>
            </a:r>
            <a:r>
              <a:rPr lang="en-US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ms.konovalova@exportcenter.ru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8924A3-6BF9-4D06-B803-4265F0B03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6555" y="2682951"/>
            <a:ext cx="3194672" cy="3139318"/>
          </a:xfrm>
          <a:prstGeom prst="ellipse">
            <a:avLst/>
          </a:prstGeom>
          <a:ln w="9525" cap="rnd">
            <a:solidFill>
              <a:srgbClr val="002E5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1184D6-24F7-4979-8CDE-758D97907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52619" y="7033513"/>
            <a:ext cx="3201614" cy="3139313"/>
          </a:xfrm>
          <a:prstGeom prst="ellipse">
            <a:avLst/>
          </a:prstGeom>
          <a:ln w="9525" cap="rnd">
            <a:solidFill>
              <a:srgbClr val="002E5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332538" y="0"/>
            <a:ext cx="12192704" cy="13716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 bwMode="auto">
          <a:xfrm>
            <a:off x="0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619" y="952500"/>
            <a:ext cx="4010432" cy="267643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1432644" y="2142458"/>
            <a:ext cx="289023" cy="19240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1641550" y="2140458"/>
            <a:ext cx="443253" cy="174784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1270506" y="1355027"/>
            <a:ext cx="519463" cy="673513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995202" y="1892998"/>
            <a:ext cx="505744" cy="386905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952638" y="1362932"/>
            <a:ext cx="536586" cy="67741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1604400" y="1433513"/>
            <a:ext cx="597483" cy="67160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 bwMode="auto">
          <a:xfrm>
            <a:off x="1237264" y="1025176"/>
            <a:ext cx="501837" cy="29460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 bwMode="auto">
          <a:xfrm>
            <a:off x="1024444" y="1129189"/>
            <a:ext cx="169853" cy="198309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 bwMode="auto">
          <a:xfrm>
            <a:off x="1864082" y="997648"/>
            <a:ext cx="451068" cy="549783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 bwMode="auto">
          <a:xfrm>
            <a:off x="1942202" y="1443418"/>
            <a:ext cx="377246" cy="520351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 bwMode="auto">
          <a:xfrm>
            <a:off x="1268509" y="2603945"/>
            <a:ext cx="476502" cy="384810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 bwMode="auto">
          <a:xfrm>
            <a:off x="1817214" y="2700146"/>
            <a:ext cx="289023" cy="28860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 bwMode="auto">
          <a:xfrm>
            <a:off x="2110144" y="2696146"/>
            <a:ext cx="322179" cy="296513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 bwMode="auto">
          <a:xfrm>
            <a:off x="2438226" y="2702052"/>
            <a:ext cx="306550" cy="29060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 bwMode="auto">
          <a:xfrm>
            <a:off x="2783837" y="2698052"/>
            <a:ext cx="292837" cy="29460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 bwMode="auto">
          <a:xfrm>
            <a:off x="1233257" y="3226307"/>
            <a:ext cx="290927" cy="29460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 bwMode="auto">
          <a:xfrm>
            <a:off x="1571251" y="3230308"/>
            <a:ext cx="288930" cy="286703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 bwMode="auto">
          <a:xfrm>
            <a:off x="1864181" y="3224403"/>
            <a:ext cx="281116" cy="296513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 bwMode="auto">
          <a:xfrm>
            <a:off x="2182354" y="3232309"/>
            <a:ext cx="279311" cy="284702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 bwMode="auto">
          <a:xfrm>
            <a:off x="2510437" y="3224403"/>
            <a:ext cx="322179" cy="296513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 bwMode="auto">
          <a:xfrm>
            <a:off x="2881480" y="3226497"/>
            <a:ext cx="296838" cy="40243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 bwMode="auto">
          <a:xfrm>
            <a:off x="3186126" y="3232309"/>
            <a:ext cx="275304" cy="284702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 bwMode="auto">
          <a:xfrm>
            <a:off x="3459434" y="3226307"/>
            <a:ext cx="296738" cy="29460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 bwMode="auto">
          <a:xfrm>
            <a:off x="3934031" y="3138012"/>
            <a:ext cx="263589" cy="378999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/>
        </p:blipFill>
        <p:spPr bwMode="auto">
          <a:xfrm>
            <a:off x="4220958" y="3132201"/>
            <a:ext cx="324176" cy="390811"/>
          </a:xfrm>
          <a:prstGeom prst="rect">
            <a:avLst/>
          </a:prstGeom>
        </p:spPr>
      </p:pic>
      <p:sp>
        <p:nvSpPr>
          <p:cNvPr id="34" name="Text 3"/>
          <p:cNvSpPr/>
          <p:nvPr/>
        </p:nvSpPr>
        <p:spPr bwMode="auto">
          <a:xfrm>
            <a:off x="952619" y="12776200"/>
            <a:ext cx="3950194" cy="508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71CFEB"/>
                </a:solidFill>
                <a:latin typeface="Circe Regular"/>
                <a:ea typeface="Circe Regular"/>
                <a:cs typeface="Circe Regular"/>
              </a:rPr>
              <a:t>www.exportedu.ru</a:t>
            </a:r>
            <a:endParaRPr lang="en-US" sz="3000"/>
          </a:p>
        </p:txBody>
      </p:sp>
      <p:pic>
        <p:nvPicPr>
          <p:cNvPr id="37" name="Image 31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/>
        </p:blipFill>
        <p:spPr bwMode="auto">
          <a:xfrm>
            <a:off x="14585255" y="956596"/>
            <a:ext cx="9801793" cy="10422604"/>
          </a:xfrm>
          <a:prstGeom prst="rect">
            <a:avLst/>
          </a:prstGeom>
        </p:spPr>
      </p:pic>
      <p:pic>
        <p:nvPicPr>
          <p:cNvPr id="38" name="Image 32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/>
        </p:blipFill>
        <p:spPr bwMode="auto">
          <a:xfrm>
            <a:off x="14383431" y="952500"/>
            <a:ext cx="7924401" cy="803003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1"/>
          <p:cNvSpPr/>
          <p:nvPr/>
        </p:nvSpPr>
        <p:spPr bwMode="auto">
          <a:xfrm>
            <a:off x="8176919" y="518259"/>
            <a:ext cx="10436879" cy="237066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8000"/>
              </a:lnSpc>
              <a:buNone/>
              <a:defRPr/>
            </a:pPr>
            <a:r>
              <a:rPr lang="ru-RU" sz="6000" b="0" i="0" u="none" strike="noStrike" cap="none" spc="0" dirty="0">
                <a:solidFill>
                  <a:srgbClr val="ED1C24"/>
                </a:solidFill>
                <a:latin typeface="Circe Bold"/>
                <a:ea typeface="Circe Bold"/>
                <a:cs typeface="Circe Bold"/>
              </a:rPr>
              <a:t>Регистрируйтесь на ближайший семинар!</a:t>
            </a:r>
            <a:endParaRPr lang="en-US" sz="6000" dirty="0"/>
          </a:p>
        </p:txBody>
      </p:sp>
      <p:sp>
        <p:nvSpPr>
          <p:cNvPr id="36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ru-RU" sz="3000" dirty="0">
                <a:solidFill>
                  <a:srgbClr val="71D0EC"/>
                </a:solidFill>
                <a:latin typeface="Circe Regular"/>
              </a:rPr>
              <a:t>12</a:t>
            </a:r>
            <a:endParaRPr lang="en-US" sz="3000" dirty="0">
              <a:solidFill>
                <a:srgbClr val="71D0EC"/>
              </a:solidFill>
            </a:endParaRPr>
          </a:p>
        </p:txBody>
      </p:sp>
      <p:pic>
        <p:nvPicPr>
          <p:cNvPr id="881373622" name="Рисунок 881373621"/>
          <p:cNvPicPr>
            <a:picLocks noChangeAspect="1"/>
          </p:cNvPicPr>
          <p:nvPr/>
        </p:nvPicPr>
        <p:blipFill>
          <a:blip r:embed="rId59"/>
          <a:stretch/>
        </p:blipFill>
        <p:spPr bwMode="auto">
          <a:xfrm>
            <a:off x="1194296" y="4699901"/>
            <a:ext cx="4952637" cy="4952637"/>
          </a:xfrm>
          <a:prstGeom prst="rect">
            <a:avLst/>
          </a:prstGeom>
        </p:spPr>
      </p:pic>
      <p:sp>
        <p:nvSpPr>
          <p:cNvPr id="1672931641" name="TextBox 40"/>
          <p:cNvSpPr txBox="1"/>
          <p:nvPr/>
        </p:nvSpPr>
        <p:spPr bwMode="auto">
          <a:xfrm>
            <a:off x="-68793" y="9986063"/>
            <a:ext cx="7353193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0"/>
              </a:rPr>
              <a:t>Узнать подробнее </a:t>
            </a:r>
          </a:p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0"/>
              </a:rPr>
              <a:t>о программе</a:t>
            </a:r>
            <a:endParaRPr sz="4000" dirty="0">
              <a:solidFill>
                <a:srgbClr val="002E5E"/>
              </a:solidFill>
            </a:endParaRPr>
          </a:p>
        </p:txBody>
      </p:sp>
      <p:sp>
        <p:nvSpPr>
          <p:cNvPr id="1316350807" name="TextBox 40"/>
          <p:cNvSpPr txBox="1"/>
          <p:nvPr/>
        </p:nvSpPr>
        <p:spPr bwMode="auto">
          <a:xfrm>
            <a:off x="7545749" y="9986063"/>
            <a:ext cx="631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1"/>
              </a:rPr>
              <a:t>График семинаров на сайте РЭЦ</a:t>
            </a:r>
            <a:endParaRPr sz="4000" dirty="0">
              <a:solidFill>
                <a:srgbClr val="002E5E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37BCECD-061A-482E-9E08-4D0E8E8A8BF3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8288698" y="4699900"/>
            <a:ext cx="4952637" cy="4952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910671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66251450" name="Text 1"/>
          <p:cNvSpPr/>
          <p:nvPr/>
        </p:nvSpPr>
        <p:spPr bwMode="auto">
          <a:xfrm>
            <a:off x="952617" y="1238248"/>
            <a:ext cx="20545909" cy="139065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О программе семинара</a:t>
            </a:r>
            <a:endParaRPr lang="en-US" sz="12000"/>
          </a:p>
        </p:txBody>
      </p:sp>
      <p:sp>
        <p:nvSpPr>
          <p:cNvPr id="800997949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02</a:t>
            </a:r>
            <a:endParaRPr lang="en-US" sz="3000"/>
          </a:p>
        </p:txBody>
      </p:sp>
      <p:cxnSp>
        <p:nvCxnSpPr>
          <p:cNvPr id="992991784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1206932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74402406" name="Text 4"/>
          <p:cNvSpPr/>
          <p:nvPr/>
        </p:nvSpPr>
        <p:spPr bwMode="auto">
          <a:xfrm>
            <a:off x="1363738" y="3688145"/>
            <a:ext cx="13611510" cy="75132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Хотите заявить о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своей продукции на весь мир,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 не знаете, как организовать экспорт?</a:t>
            </a:r>
            <a:endParaRPr sz="4500" b="1" i="0" u="none" strike="noStrike" cap="none" spc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4500" b="1" i="0" u="none" strike="noStrike" cap="none" spc="0">
              <a:solidFill>
                <a:srgbClr val="000000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Или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уже экспортируете,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 желаете чувствовать себя увереннее в мире международной торговли?</a:t>
            </a:r>
            <a:endParaRPr sz="4500" b="1" i="0" u="none" strike="noStrike" cap="none" spc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4500" b="1" i="0" u="none" strike="noStrike" cap="none" spc="0">
              <a:solidFill>
                <a:srgbClr val="000000"/>
              </a:solidFill>
              <a:latin typeface="Circe"/>
              <a:cs typeface="Circe"/>
            </a:endParaRPr>
          </a:p>
          <a:p>
            <a:pPr>
              <a:lnSpc>
                <a:spcPct val="98000"/>
              </a:lnSpc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Встречайте обновленную программу экспортных семинаров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«Жизненный цикл экспортного проекта»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- теперь в удобном онлайн-формате!</a:t>
            </a:r>
            <a:endParaRPr sz="4500" b="1">
              <a:solidFill>
                <a:srgbClr val="000000"/>
              </a:solidFill>
              <a:latin typeface="Circe"/>
              <a:cs typeface="Circe"/>
            </a:endParaRPr>
          </a:p>
        </p:txBody>
      </p:sp>
      <p:sp>
        <p:nvSpPr>
          <p:cNvPr id="2050007081" name="Shape 14"/>
          <p:cNvSpPr/>
          <p:nvPr/>
        </p:nvSpPr>
        <p:spPr bwMode="auto">
          <a:xfrm>
            <a:off x="15356218" y="3975099"/>
            <a:ext cx="1890885" cy="6730999"/>
          </a:xfrm>
          <a:prstGeom prst="rect">
            <a:avLst/>
          </a:prstGeom>
          <a:noFill/>
          <a:ln/>
        </p:spPr>
      </p:sp>
      <p:sp>
        <p:nvSpPr>
          <p:cNvPr id="1217864436" name="Shape 16"/>
          <p:cNvSpPr/>
          <p:nvPr/>
        </p:nvSpPr>
        <p:spPr bwMode="auto">
          <a:xfrm>
            <a:off x="17959430" y="8807472"/>
            <a:ext cx="1595608" cy="1595409"/>
          </a:xfrm>
          <a:prstGeom prst="rect">
            <a:avLst/>
          </a:prstGeom>
          <a:noFill/>
          <a:ln/>
        </p:spPr>
      </p:sp>
      <p:sp>
        <p:nvSpPr>
          <p:cNvPr id="17712647" name="Shape 13"/>
          <p:cNvSpPr/>
          <p:nvPr/>
        </p:nvSpPr>
        <p:spPr bwMode="auto">
          <a:xfrm>
            <a:off x="15484097" y="4321734"/>
            <a:ext cx="7179201" cy="6730998"/>
          </a:xfrm>
          <a:prstGeom prst="rect">
            <a:avLst/>
          </a:prstGeom>
          <a:noFill/>
          <a:ln/>
        </p:spPr>
      </p:sp>
      <p:sp>
        <p:nvSpPr>
          <p:cNvPr id="1959270180" name="Shape 14"/>
          <p:cNvSpPr/>
          <p:nvPr/>
        </p:nvSpPr>
        <p:spPr bwMode="auto">
          <a:xfrm>
            <a:off x="15484097" y="4321734"/>
            <a:ext cx="1890884" cy="6730998"/>
          </a:xfrm>
          <a:prstGeom prst="rect">
            <a:avLst/>
          </a:prstGeom>
          <a:noFill/>
          <a:ln/>
        </p:spPr>
      </p:sp>
      <p:pic>
        <p:nvPicPr>
          <p:cNvPr id="400587712" name="Image 6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5625545" y="4392451"/>
            <a:ext cx="1454158" cy="1453977"/>
          </a:xfrm>
          <a:prstGeom prst="rect">
            <a:avLst/>
          </a:prstGeom>
        </p:spPr>
      </p:pic>
      <p:pic>
        <p:nvPicPr>
          <p:cNvPr id="1528705004" name="Image 7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5554822" y="6175028"/>
            <a:ext cx="1454157" cy="1453977"/>
          </a:xfrm>
          <a:prstGeom prst="rect">
            <a:avLst/>
          </a:prstGeom>
        </p:spPr>
      </p:pic>
      <p:pic>
        <p:nvPicPr>
          <p:cNvPr id="1348299518" name="Image 8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15484097" y="7816177"/>
            <a:ext cx="1454158" cy="1453977"/>
          </a:xfrm>
          <a:prstGeom prst="rect">
            <a:avLst/>
          </a:prstGeom>
        </p:spPr>
      </p:pic>
      <p:pic>
        <p:nvPicPr>
          <p:cNvPr id="441719254" name="Image 9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15554822" y="9457324"/>
            <a:ext cx="1454157" cy="1453977"/>
          </a:xfrm>
          <a:prstGeom prst="rect">
            <a:avLst/>
          </a:prstGeom>
        </p:spPr>
      </p:pic>
      <p:pic>
        <p:nvPicPr>
          <p:cNvPr id="472378433" name="Image 10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 bwMode="auto">
          <a:xfrm>
            <a:off x="17388319" y="9528040"/>
            <a:ext cx="1454158" cy="1453977"/>
          </a:xfrm>
          <a:prstGeom prst="rect">
            <a:avLst/>
          </a:prstGeom>
        </p:spPr>
      </p:pic>
      <p:sp>
        <p:nvSpPr>
          <p:cNvPr id="1620032077" name="Shape 16"/>
          <p:cNvSpPr/>
          <p:nvPr/>
        </p:nvSpPr>
        <p:spPr bwMode="auto">
          <a:xfrm>
            <a:off x="17246871" y="9340871"/>
            <a:ext cx="1595607" cy="1595408"/>
          </a:xfrm>
          <a:prstGeom prst="rect">
            <a:avLst/>
          </a:prstGeom>
          <a:noFill/>
          <a:ln/>
        </p:spPr>
      </p:sp>
      <p:pic>
        <p:nvPicPr>
          <p:cNvPr id="1985266257" name="Image 11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 bwMode="auto">
          <a:xfrm>
            <a:off x="17480540" y="7979104"/>
            <a:ext cx="1128264" cy="1128123"/>
          </a:xfrm>
          <a:prstGeom prst="rect">
            <a:avLst/>
          </a:prstGeom>
        </p:spPr>
      </p:pic>
      <p:pic>
        <p:nvPicPr>
          <p:cNvPr id="679129874" name="Image 12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>
            <a:off x="17246871" y="6104314"/>
            <a:ext cx="1454158" cy="1453977"/>
          </a:xfrm>
          <a:prstGeom prst="rect">
            <a:avLst/>
          </a:prstGeom>
        </p:spPr>
      </p:pic>
      <p:pic>
        <p:nvPicPr>
          <p:cNvPr id="1427409158" name="Image 1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 bwMode="auto">
          <a:xfrm>
            <a:off x="17317594" y="4463165"/>
            <a:ext cx="1454157" cy="1453977"/>
          </a:xfrm>
          <a:prstGeom prst="rect">
            <a:avLst/>
          </a:prstGeom>
        </p:spPr>
      </p:pic>
      <p:pic>
        <p:nvPicPr>
          <p:cNvPr id="954530888" name="Image 14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9009639" y="4321734"/>
            <a:ext cx="1890885" cy="6730998"/>
          </a:xfrm>
          <a:prstGeom prst="rect">
            <a:avLst/>
          </a:prstGeom>
        </p:spPr>
      </p:pic>
      <p:pic>
        <p:nvPicPr>
          <p:cNvPr id="2110452838" name="Image 15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0772411" y="4321734"/>
            <a:ext cx="1890885" cy="6730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 bwMode="auto">
          <a:xfrm>
            <a:off x="952618" y="952499"/>
            <a:ext cx="20545910" cy="35559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Почему именно экспортные онлайн-семинары?</a:t>
            </a:r>
            <a:endParaRPr lang="en-US" sz="12000"/>
          </a:p>
        </p:txBody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03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 bwMode="auto">
          <a:xfrm>
            <a:off x="2621038" y="4825998"/>
            <a:ext cx="11415268" cy="53041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все тонкости реализации каждого этапа экспортного проекта в одной программе</a:t>
            </a:r>
            <a:endParaRPr sz="3500" b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2" name="Text 4"/>
          <p:cNvSpPr/>
          <p:nvPr/>
        </p:nvSpPr>
        <p:spPr bwMode="auto">
          <a:xfrm>
            <a:off x="2621038" y="6160210"/>
            <a:ext cx="8899245" cy="458137"/>
          </a:xfrm>
          <a:prstGeom prst="rect">
            <a:avLst/>
          </a:prstGeom>
          <a:noFill/>
          <a:ln/>
        </p:spPr>
        <p:txBody>
          <a:bodyPr vertOverflow="overflow" horzOverflow="overflow" vert="horz" wrap="square" lIns="36000" tIns="36000" rIns="36000" bIns="36000" numCol="1" spcCol="0" rtlCol="0" fromWordArt="0" anchor="t" anchorCtr="0" forceAA="0" compatLnSpc="0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актуальность материала</a:t>
            </a:r>
            <a:endParaRPr b="0">
              <a:solidFill>
                <a:srgbClr val="002E5E"/>
              </a:solidFill>
            </a:endParaRPr>
          </a:p>
        </p:txBody>
      </p:sp>
      <p:sp>
        <p:nvSpPr>
          <p:cNvPr id="19" name="Text 4"/>
          <p:cNvSpPr/>
          <p:nvPr/>
        </p:nvSpPr>
        <p:spPr bwMode="auto">
          <a:xfrm>
            <a:off x="2621038" y="7166085"/>
            <a:ext cx="13046695" cy="48185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насыщенность семинаров практическими заданиями и кейсами</a:t>
            </a:r>
            <a:endParaRPr b="0">
              <a:solidFill>
                <a:srgbClr val="002E5E"/>
              </a:solidFill>
            </a:endParaRPr>
          </a:p>
        </p:txBody>
      </p:sp>
      <p:pic>
        <p:nvPicPr>
          <p:cNvPr id="1653079938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415675" y="4878842"/>
            <a:ext cx="872445" cy="872335"/>
          </a:xfrm>
          <a:prstGeom prst="rect">
            <a:avLst/>
          </a:prstGeom>
        </p:spPr>
      </p:pic>
      <p:pic>
        <p:nvPicPr>
          <p:cNvPr id="1231634216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5953110"/>
            <a:ext cx="872445" cy="872335"/>
          </a:xfrm>
          <a:prstGeom prst="rect">
            <a:avLst/>
          </a:prstGeom>
        </p:spPr>
      </p:pic>
      <p:sp>
        <p:nvSpPr>
          <p:cNvPr id="1489199562" name="Text 4"/>
          <p:cNvSpPr/>
          <p:nvPr/>
        </p:nvSpPr>
        <p:spPr bwMode="auto">
          <a:xfrm>
            <a:off x="2621038" y="8034896"/>
            <a:ext cx="13046694" cy="10381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удобный онлайн-формат. Если вдруг вы пропустите семинар – зарегистрированным слушателям предоставляется запись</a:t>
            </a:r>
            <a:endParaRPr b="0">
              <a:solidFill>
                <a:srgbClr val="002E5E"/>
              </a:solidFill>
            </a:endParaRPr>
          </a:p>
        </p:txBody>
      </p:sp>
      <p:sp>
        <p:nvSpPr>
          <p:cNvPr id="1693994243" name="Text 4"/>
          <p:cNvSpPr/>
          <p:nvPr/>
        </p:nvSpPr>
        <p:spPr bwMode="auto">
          <a:xfrm>
            <a:off x="2565009" y="9283378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бесплатное участие</a:t>
            </a:r>
            <a:r>
              <a:rPr lang="ru-RU" sz="3500" b="0" i="0" u="none" strike="noStrike" cap="none" spc="0">
                <a:solidFill>
                  <a:srgbClr val="002E5E"/>
                </a:solidFill>
                <a:latin typeface="Arial"/>
                <a:ea typeface="Arial"/>
                <a:cs typeface="Arial"/>
              </a:rPr>
              <a:t>*</a:t>
            </a:r>
            <a:endParaRPr b="0">
              <a:solidFill>
                <a:srgbClr val="002E5E"/>
              </a:solidFill>
            </a:endParaRPr>
          </a:p>
        </p:txBody>
      </p:sp>
      <p:pic>
        <p:nvPicPr>
          <p:cNvPr id="1377814828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7029246"/>
            <a:ext cx="872445" cy="872335"/>
          </a:xfrm>
          <a:prstGeom prst="rect">
            <a:avLst/>
          </a:prstGeom>
        </p:spPr>
      </p:pic>
      <p:pic>
        <p:nvPicPr>
          <p:cNvPr id="568036555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8105382"/>
            <a:ext cx="872445" cy="872335"/>
          </a:xfrm>
          <a:prstGeom prst="rect">
            <a:avLst/>
          </a:prstGeom>
        </p:spPr>
      </p:pic>
      <p:pic>
        <p:nvPicPr>
          <p:cNvPr id="1824879483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9181519"/>
            <a:ext cx="872445" cy="872335"/>
          </a:xfrm>
          <a:prstGeom prst="rect">
            <a:avLst/>
          </a:prstGeom>
        </p:spPr>
      </p:pic>
      <p:sp>
        <p:nvSpPr>
          <p:cNvPr id="783634855" name="Text 4"/>
          <p:cNvSpPr/>
          <p:nvPr/>
        </p:nvSpPr>
        <p:spPr bwMode="auto">
          <a:xfrm>
            <a:off x="933822" y="10586076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1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Продолжительность каждого онлайн-семинара - до 4 часов.</a:t>
            </a:r>
            <a:endParaRPr b="1" dirty="0">
              <a:solidFill>
                <a:srgbClr val="002E5E"/>
              </a:solidFill>
            </a:endParaRPr>
          </a:p>
        </p:txBody>
      </p:sp>
      <p:sp>
        <p:nvSpPr>
          <p:cNvPr id="560946527" name="Text 4"/>
          <p:cNvSpPr/>
          <p:nvPr/>
        </p:nvSpPr>
        <p:spPr bwMode="auto">
          <a:xfrm>
            <a:off x="933823" y="11461174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1" u="none" strike="noStrike" cap="none" spc="0" dirty="0">
                <a:solidFill>
                  <a:srgbClr val="002E5E"/>
                </a:solidFill>
                <a:latin typeface="Arial"/>
                <a:ea typeface="Arial"/>
                <a:cs typeface="Arial"/>
              </a:rPr>
              <a:t>*</a:t>
            </a:r>
            <a:r>
              <a:rPr lang="ru-RU" sz="3500" b="0" i="1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реализуется за счет государственной поддержки</a:t>
            </a:r>
            <a:endParaRPr b="0" i="1" dirty="0">
              <a:solidFill>
                <a:srgbClr val="002E5E"/>
              </a:solidFill>
            </a:endParaRPr>
          </a:p>
        </p:txBody>
      </p:sp>
      <p:pic>
        <p:nvPicPr>
          <p:cNvPr id="1593237397" name="Image 0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590657" y="0"/>
            <a:ext cx="19796516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 bwMode="auto">
          <a:xfrm>
            <a:off x="952618" y="952500"/>
            <a:ext cx="20052455" cy="1488587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Ключевая ценность программы</a:t>
            </a:r>
            <a:endParaRPr lang="en-US" sz="12000"/>
          </a:p>
        </p:txBody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4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 bwMode="auto">
          <a:xfrm>
            <a:off x="952619" y="4076699"/>
            <a:ext cx="13400175" cy="889000"/>
          </a:xfrm>
          <a:prstGeom prst="rect">
            <a:avLst/>
          </a:prstGeom>
          <a:noFill/>
          <a:ln/>
        </p:spPr>
      </p:sp>
      <p:sp>
        <p:nvSpPr>
          <p:cNvPr id="14" name="Shape 7"/>
          <p:cNvSpPr/>
          <p:nvPr/>
        </p:nvSpPr>
        <p:spPr bwMode="auto">
          <a:xfrm>
            <a:off x="952619" y="6997700"/>
            <a:ext cx="13400175" cy="889000"/>
          </a:xfrm>
          <a:prstGeom prst="rect">
            <a:avLst/>
          </a:prstGeom>
          <a:noFill/>
          <a:ln/>
        </p:spPr>
      </p:sp>
      <p:sp>
        <p:nvSpPr>
          <p:cNvPr id="22" name="Text 12"/>
          <p:cNvSpPr/>
          <p:nvPr/>
        </p:nvSpPr>
        <p:spPr bwMode="auto">
          <a:xfrm>
            <a:off x="1326148" y="5769631"/>
            <a:ext cx="14403600" cy="1447607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100000"/>
              </a:lnSpc>
              <a:defRPr/>
            </a:pPr>
            <a:r>
              <a:rPr lang="ru-RU" sz="4800" b="1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Семинары</a:t>
            </a:r>
            <a:r>
              <a:rPr lang="ru-RU" sz="4800" b="1" i="0" u="none" strike="noStrike" cap="none" spc="0">
                <a:solidFill>
                  <a:srgbClr val="000000"/>
                </a:solidFill>
                <a:latin typeface="Circe Regular"/>
                <a:ea typeface="Circe Regular"/>
                <a:cs typeface="Circe Regular"/>
              </a:rPr>
              <a:t> </a:t>
            </a:r>
            <a:r>
              <a:rPr lang="ru-RU" sz="4800" b="1" i="0" u="none" strike="noStrike" cap="none" spc="0">
                <a:solidFill>
                  <a:srgbClr val="EE1A2E"/>
                </a:solidFill>
                <a:latin typeface="Circe Regular"/>
                <a:ea typeface="Circe Regular"/>
                <a:cs typeface="Circe Regular"/>
              </a:rPr>
              <a:t>«Жизненного цикла экспортного проекта»</a:t>
            </a:r>
            <a:r>
              <a:rPr lang="ru-RU" sz="4800" b="1" i="0" u="none" strike="noStrike" cap="none" spc="0">
                <a:solidFill>
                  <a:srgbClr val="000000"/>
                </a:solidFill>
                <a:latin typeface="Circe Regular"/>
                <a:ea typeface="Circe Regular"/>
                <a:cs typeface="Circe Regular"/>
              </a:rPr>
              <a:t> </a:t>
            </a:r>
            <a:r>
              <a:rPr lang="ru-RU" sz="4800" b="1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помогут в логичной последовательности усвоить все тонкости организации экспорта и наглядно продемонстрируют, с чем экспортеру предстоит работать на практике.</a:t>
            </a:r>
            <a:endParaRPr sz="4800" b="1"/>
          </a:p>
        </p:txBody>
      </p:sp>
      <p:sp>
        <p:nvSpPr>
          <p:cNvPr id="24" name="Shape 14"/>
          <p:cNvSpPr/>
          <p:nvPr/>
        </p:nvSpPr>
        <p:spPr bwMode="auto">
          <a:xfrm>
            <a:off x="15356219" y="3975100"/>
            <a:ext cx="1890886" cy="6731000"/>
          </a:xfrm>
          <a:prstGeom prst="rect">
            <a:avLst/>
          </a:prstGeom>
          <a:noFill/>
          <a:ln/>
        </p:spPr>
      </p:sp>
      <p:sp>
        <p:nvSpPr>
          <p:cNvPr id="30" name="Shape 16"/>
          <p:cNvSpPr/>
          <p:nvPr/>
        </p:nvSpPr>
        <p:spPr bwMode="auto">
          <a:xfrm>
            <a:off x="17959431" y="8807472"/>
            <a:ext cx="1595609" cy="1595410"/>
          </a:xfrm>
          <a:prstGeom prst="rect">
            <a:avLst/>
          </a:prstGeom>
          <a:noFill/>
          <a:ln/>
        </p:spPr>
      </p:sp>
      <p:sp>
        <p:nvSpPr>
          <p:cNvPr id="1741238148" name="Shape 13"/>
          <p:cNvSpPr/>
          <p:nvPr/>
        </p:nvSpPr>
        <p:spPr bwMode="auto">
          <a:xfrm>
            <a:off x="15484098" y="4321735"/>
            <a:ext cx="7179201" cy="6730999"/>
          </a:xfrm>
          <a:prstGeom prst="rect">
            <a:avLst/>
          </a:prstGeom>
          <a:noFill/>
          <a:ln/>
        </p:spPr>
      </p:sp>
      <p:sp>
        <p:nvSpPr>
          <p:cNvPr id="2070431810" name="Shape 14"/>
          <p:cNvSpPr/>
          <p:nvPr/>
        </p:nvSpPr>
        <p:spPr bwMode="auto">
          <a:xfrm>
            <a:off x="15484098" y="4321735"/>
            <a:ext cx="1890885" cy="6730999"/>
          </a:xfrm>
          <a:prstGeom prst="rect">
            <a:avLst/>
          </a:prstGeom>
          <a:noFill/>
          <a:ln/>
        </p:spPr>
      </p:sp>
      <p:pic>
        <p:nvPicPr>
          <p:cNvPr id="2109814197" name="Image 6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5625546" y="4392452"/>
            <a:ext cx="1454159" cy="1453977"/>
          </a:xfrm>
          <a:prstGeom prst="rect">
            <a:avLst/>
          </a:prstGeom>
        </p:spPr>
      </p:pic>
      <p:pic>
        <p:nvPicPr>
          <p:cNvPr id="390232016" name="Image 7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5554823" y="6175029"/>
            <a:ext cx="1454157" cy="1453977"/>
          </a:xfrm>
          <a:prstGeom prst="rect">
            <a:avLst/>
          </a:prstGeom>
        </p:spPr>
      </p:pic>
      <p:pic>
        <p:nvPicPr>
          <p:cNvPr id="1252614906" name="Image 8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15484098" y="7816178"/>
            <a:ext cx="1454159" cy="1453977"/>
          </a:xfrm>
          <a:prstGeom prst="rect">
            <a:avLst/>
          </a:prstGeom>
        </p:spPr>
      </p:pic>
      <p:pic>
        <p:nvPicPr>
          <p:cNvPr id="530773647" name="Image 9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15554823" y="9457325"/>
            <a:ext cx="1454157" cy="1453977"/>
          </a:xfrm>
          <a:prstGeom prst="rect">
            <a:avLst/>
          </a:prstGeom>
        </p:spPr>
      </p:pic>
      <p:pic>
        <p:nvPicPr>
          <p:cNvPr id="1086485937" name="Image 10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 bwMode="auto">
          <a:xfrm>
            <a:off x="17388320" y="9528041"/>
            <a:ext cx="1454159" cy="1453977"/>
          </a:xfrm>
          <a:prstGeom prst="rect">
            <a:avLst/>
          </a:prstGeom>
        </p:spPr>
      </p:pic>
      <p:sp>
        <p:nvSpPr>
          <p:cNvPr id="140509332" name="Shape 16"/>
          <p:cNvSpPr/>
          <p:nvPr/>
        </p:nvSpPr>
        <p:spPr bwMode="auto">
          <a:xfrm>
            <a:off x="17246871" y="9340872"/>
            <a:ext cx="1595608" cy="1595409"/>
          </a:xfrm>
          <a:prstGeom prst="rect">
            <a:avLst/>
          </a:prstGeom>
          <a:noFill/>
          <a:ln/>
        </p:spPr>
      </p:sp>
      <p:pic>
        <p:nvPicPr>
          <p:cNvPr id="1140532884" name="Image 11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 bwMode="auto">
          <a:xfrm>
            <a:off x="17480541" y="7979105"/>
            <a:ext cx="1128265" cy="1128124"/>
          </a:xfrm>
          <a:prstGeom prst="rect">
            <a:avLst/>
          </a:prstGeom>
        </p:spPr>
      </p:pic>
      <p:pic>
        <p:nvPicPr>
          <p:cNvPr id="459446555" name="Image 12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>
            <a:off x="17246871" y="6104315"/>
            <a:ext cx="1454159" cy="1453977"/>
          </a:xfrm>
          <a:prstGeom prst="rect">
            <a:avLst/>
          </a:prstGeom>
        </p:spPr>
      </p:pic>
      <p:pic>
        <p:nvPicPr>
          <p:cNvPr id="181108361" name="Image 1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 bwMode="auto">
          <a:xfrm>
            <a:off x="17317595" y="4463166"/>
            <a:ext cx="1454157" cy="1453977"/>
          </a:xfrm>
          <a:prstGeom prst="rect">
            <a:avLst/>
          </a:prstGeom>
        </p:spPr>
      </p:pic>
      <p:pic>
        <p:nvPicPr>
          <p:cNvPr id="1725625520" name="Image 14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9009640" y="4321735"/>
            <a:ext cx="1890886" cy="6730999"/>
          </a:xfrm>
          <a:prstGeom prst="rect">
            <a:avLst/>
          </a:prstGeom>
        </p:spPr>
      </p:pic>
      <p:pic>
        <p:nvPicPr>
          <p:cNvPr id="1338314084" name="Image 15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0772412" y="4321735"/>
            <a:ext cx="1890886" cy="6730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ru-RU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05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pic>
        <p:nvPicPr>
          <p:cNvPr id="35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52191" y="4668842"/>
            <a:ext cx="1225025" cy="1224871"/>
          </a:xfrm>
          <a:prstGeom prst="rect">
            <a:avLst/>
          </a:prstGeom>
        </p:spPr>
      </p:pic>
      <p:pic>
        <p:nvPicPr>
          <p:cNvPr id="36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52191" y="6670163"/>
            <a:ext cx="1225025" cy="122487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2068921" y="4678913"/>
            <a:ext cx="17405367" cy="19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детальное погружение в </a:t>
            </a:r>
            <a:r>
              <a:rPr lang="ru-RU" sz="4000" b="0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каждый этап экспортного проекта:</a:t>
            </a: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сможете реализовать его сами, так и проконтролировать своих ответственных сотрудников</a:t>
            </a:r>
            <a:endParaRPr sz="4000" dirty="0">
              <a:solidFill>
                <a:srgbClr val="002E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068921" y="6762328"/>
            <a:ext cx="17841718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rgbClr val="FF0000"/>
                </a:solidFill>
                <a:latin typeface="Circe"/>
                <a:ea typeface="Circe"/>
                <a:cs typeface="Circe"/>
              </a:rPr>
              <a:t>системное представление об экспорте</a:t>
            </a:r>
            <a:r>
              <a:rPr lang="ru-RU" sz="40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как полноценном пути развития компании</a:t>
            </a:r>
            <a:endParaRPr sz="4000">
              <a:solidFill>
                <a:srgbClr val="002E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068921" y="8339013"/>
            <a:ext cx="17289987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оптимизация</a:t>
            </a:r>
            <a:r>
              <a:rPr lang="ru-RU" sz="40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финансовых и временных ресурсов, закладываемых бизнесом на риски экспорта «вслепую»</a:t>
            </a:r>
            <a:endParaRPr sz="4000">
              <a:solidFill>
                <a:srgbClr val="002E5E"/>
              </a:solidFill>
            </a:endParaRPr>
          </a:p>
        </p:txBody>
      </p:sp>
      <p:pic>
        <p:nvPicPr>
          <p:cNvPr id="17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52191" y="8385733"/>
            <a:ext cx="1225025" cy="1224871"/>
          </a:xfrm>
          <a:prstGeom prst="rect">
            <a:avLst/>
          </a:prstGeom>
        </p:spPr>
      </p:pic>
      <p:sp>
        <p:nvSpPr>
          <p:cNvPr id="1626572907" name="Text 1"/>
          <p:cNvSpPr/>
          <p:nvPr/>
        </p:nvSpPr>
        <p:spPr bwMode="auto">
          <a:xfrm>
            <a:off x="952618" y="1377949"/>
            <a:ext cx="20213880" cy="25463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7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Что вы получите на семинарах:</a:t>
            </a:r>
            <a:endParaRPr lang="en-US" sz="12000"/>
          </a:p>
        </p:txBody>
      </p:sp>
      <p:pic>
        <p:nvPicPr>
          <p:cNvPr id="18" name="Image 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4590658" y="0"/>
            <a:ext cx="1979651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3"/>
          <p:cNvSpPr/>
          <p:nvPr/>
        </p:nvSpPr>
        <p:spPr bwMode="auto">
          <a:xfrm>
            <a:off x="22799349" y="12814299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06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 bwMode="auto">
          <a:xfrm>
            <a:off x="952619" y="7340600"/>
            <a:ext cx="14124165" cy="3213100"/>
          </a:xfrm>
          <a:prstGeom prst="rect">
            <a:avLst/>
          </a:prstGeom>
          <a:noFill/>
          <a:ln/>
        </p:spPr>
      </p:sp>
      <p:sp>
        <p:nvSpPr>
          <p:cNvPr id="36" name="Shape 3"/>
          <p:cNvSpPr/>
          <p:nvPr/>
        </p:nvSpPr>
        <p:spPr bwMode="auto">
          <a:xfrm>
            <a:off x="952619" y="7340600"/>
            <a:ext cx="3861283" cy="3213100"/>
          </a:xfrm>
          <a:prstGeom prst="rect">
            <a:avLst/>
          </a:prstGeom>
          <a:noFill/>
          <a:ln/>
        </p:spPr>
      </p:sp>
      <p:sp>
        <p:nvSpPr>
          <p:cNvPr id="42" name="Shape 6"/>
          <p:cNvSpPr/>
          <p:nvPr/>
        </p:nvSpPr>
        <p:spPr bwMode="auto">
          <a:xfrm>
            <a:off x="952619" y="8572500"/>
            <a:ext cx="3835879" cy="1981200"/>
          </a:xfrm>
          <a:prstGeom prst="rect">
            <a:avLst/>
          </a:prstGeom>
          <a:noFill/>
          <a:ln/>
        </p:spPr>
      </p:sp>
      <p:sp>
        <p:nvSpPr>
          <p:cNvPr id="45" name="Shape 9"/>
          <p:cNvSpPr/>
          <p:nvPr/>
        </p:nvSpPr>
        <p:spPr bwMode="auto">
          <a:xfrm>
            <a:off x="6084060" y="7340600"/>
            <a:ext cx="3861283" cy="3213100"/>
          </a:xfrm>
          <a:prstGeom prst="rect">
            <a:avLst/>
          </a:prstGeom>
          <a:noFill/>
          <a:ln/>
        </p:spPr>
      </p:sp>
      <p:sp>
        <p:nvSpPr>
          <p:cNvPr id="46" name="Shape 10"/>
          <p:cNvSpPr/>
          <p:nvPr/>
        </p:nvSpPr>
        <p:spPr bwMode="auto">
          <a:xfrm>
            <a:off x="6084060" y="7340600"/>
            <a:ext cx="3861283" cy="850900"/>
          </a:xfrm>
          <a:prstGeom prst="rect">
            <a:avLst/>
          </a:prstGeom>
          <a:noFill/>
          <a:ln/>
        </p:spPr>
      </p:sp>
      <p:sp>
        <p:nvSpPr>
          <p:cNvPr id="50" name="Shape 13"/>
          <p:cNvSpPr/>
          <p:nvPr/>
        </p:nvSpPr>
        <p:spPr bwMode="auto">
          <a:xfrm>
            <a:off x="11215502" y="7340600"/>
            <a:ext cx="3861283" cy="2552700"/>
          </a:xfrm>
          <a:prstGeom prst="rect">
            <a:avLst/>
          </a:prstGeom>
          <a:noFill/>
          <a:ln/>
        </p:spPr>
      </p:sp>
      <p:sp>
        <p:nvSpPr>
          <p:cNvPr id="51" name="Shape 14"/>
          <p:cNvSpPr/>
          <p:nvPr/>
        </p:nvSpPr>
        <p:spPr bwMode="auto">
          <a:xfrm>
            <a:off x="11215502" y="7340600"/>
            <a:ext cx="3861283" cy="850900"/>
          </a:xfrm>
          <a:prstGeom prst="rect">
            <a:avLst/>
          </a:prstGeom>
          <a:noFill/>
          <a:ln/>
        </p:spPr>
      </p:sp>
      <p:sp>
        <p:nvSpPr>
          <p:cNvPr id="27" name="TextBox 26"/>
          <p:cNvSpPr txBox="1"/>
          <p:nvPr/>
        </p:nvSpPr>
        <p:spPr bwMode="auto">
          <a:xfrm>
            <a:off x="1041149" y="4802496"/>
            <a:ext cx="8737292" cy="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EE1A2E"/>
                </a:solidFill>
                <a:latin typeface="Circe"/>
              </a:rPr>
              <a:t>Наши тренеры:</a:t>
            </a:r>
            <a:endParaRPr sz="4400" b="1">
              <a:latin typeface="Circe"/>
            </a:endParaRPr>
          </a:p>
        </p:txBody>
      </p:sp>
      <p:sp>
        <p:nvSpPr>
          <p:cNvPr id="1718475445" name="Text 2"/>
          <p:cNvSpPr/>
          <p:nvPr/>
        </p:nvSpPr>
        <p:spPr bwMode="auto">
          <a:xfrm>
            <a:off x="2725594" y="6224622"/>
            <a:ext cx="10555777" cy="13732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работают со множеством отраслей, в том числе всеми приоритетными экспортными отраслями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493374342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622462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157994" name="Text 2"/>
          <p:cNvSpPr/>
          <p:nvPr/>
        </p:nvSpPr>
        <p:spPr bwMode="auto">
          <a:xfrm>
            <a:off x="2827229" y="7986048"/>
            <a:ext cx="10847615" cy="99334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в совершенстве знают весь перечень продуктов Группы РЭЦ и возможности их применения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630214766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802819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9173581" name="Text 2"/>
          <p:cNvSpPr/>
          <p:nvPr/>
        </p:nvSpPr>
        <p:spPr bwMode="auto">
          <a:xfrm>
            <a:off x="2870558" y="9748584"/>
            <a:ext cx="10569112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просто и интересно расскажут о сложном, ответят на все вопросы и развеют любые сомнения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1043404444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982222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1041149" y="2878011"/>
            <a:ext cx="16482888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Тренерами семинаров являются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36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эксперты-действующие практики</a:t>
            </a:r>
            <a:r>
              <a:rPr lang="ru-RU" sz="3600" b="0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, </a:t>
            </a:r>
            <a:r>
              <a:rPr lang="ru-RU" sz="36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успешно реализующие и сопровождающие экспортные сделки российских компаний на зарубежных рынках последние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36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15 лет.</a:t>
            </a:r>
            <a:endParaRPr/>
          </a:p>
        </p:txBody>
      </p:sp>
      <p:sp>
        <p:nvSpPr>
          <p:cNvPr id="2" name="Text 1"/>
          <p:cNvSpPr/>
          <p:nvPr/>
        </p:nvSpPr>
        <p:spPr bwMode="auto">
          <a:xfrm>
            <a:off x="952618" y="1282699"/>
            <a:ext cx="19111654" cy="27558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endParaRPr/>
          </a:p>
        </p:txBody>
      </p:sp>
      <p:sp>
        <p:nvSpPr>
          <p:cNvPr id="1408366595" name="Text 1"/>
          <p:cNvSpPr/>
          <p:nvPr/>
        </p:nvSpPr>
        <p:spPr bwMode="auto">
          <a:xfrm>
            <a:off x="895468" y="1486271"/>
            <a:ext cx="19111654" cy="25463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7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Кто будет вас обучать:</a:t>
            </a:r>
            <a:endParaRPr sz="12000"/>
          </a:p>
          <a:p>
            <a:pPr>
              <a:defRPr/>
            </a:pPr>
            <a:endParaRPr/>
          </a:p>
        </p:txBody>
      </p:sp>
      <p:pic>
        <p:nvPicPr>
          <p:cNvPr id="55" name="Image 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4590658" y="0"/>
            <a:ext cx="1979651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14365918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590657" y="0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309694715" name="Блок-схема: карточка 309694714"/>
          <p:cNvSpPr/>
          <p:nvPr/>
        </p:nvSpPr>
        <p:spPr bwMode="auto">
          <a:xfrm flipH="1">
            <a:off x="18518548" y="2404905"/>
            <a:ext cx="5657850" cy="8252573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456390" name="Блок-схема: карточка 1110456389"/>
          <p:cNvSpPr/>
          <p:nvPr/>
        </p:nvSpPr>
        <p:spPr bwMode="auto">
          <a:xfrm flipH="1">
            <a:off x="12460648" y="2404905"/>
            <a:ext cx="5657850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930765" name="Блок-схема: карточка 636930764"/>
          <p:cNvSpPr/>
          <p:nvPr/>
        </p:nvSpPr>
        <p:spPr bwMode="auto">
          <a:xfrm flipH="1">
            <a:off x="6402749" y="2404905"/>
            <a:ext cx="5657850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07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 bwMode="auto">
          <a:xfrm>
            <a:off x="840560" y="475876"/>
            <a:ext cx="23154993" cy="14477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Темы и содержание:</a:t>
            </a:r>
            <a:endParaRPr lang="en-US" sz="12000"/>
          </a:p>
        </p:txBody>
      </p:sp>
      <p:sp>
        <p:nvSpPr>
          <p:cNvPr id="1860922775" name="Блок-схема: карточка 1860922774"/>
          <p:cNvSpPr/>
          <p:nvPr/>
        </p:nvSpPr>
        <p:spPr bwMode="auto">
          <a:xfrm flipH="1">
            <a:off x="344847" y="2404906"/>
            <a:ext cx="5677579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562258" name="TextBox 892562257"/>
          <p:cNvSpPr txBox="1"/>
          <p:nvPr/>
        </p:nvSpPr>
        <p:spPr bwMode="auto">
          <a:xfrm>
            <a:off x="482681" y="2666518"/>
            <a:ext cx="4920820" cy="6492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Пошаговый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анализ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жизненного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цикла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Алгоритм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оценки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готовности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вашего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предприятия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Рекомендации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подготовке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необходимых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заключения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внешнеторговой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сделки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Порядок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проверки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надежности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иностранного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контрагента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Онлайн-источники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полезной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информации</a:t>
            </a:r>
            <a:endParaRPr sz="2600" dirty="0">
              <a:latin typeface="Circe"/>
              <a:cs typeface="Circe"/>
            </a:endParaRPr>
          </a:p>
        </p:txBody>
      </p:sp>
      <p:sp>
        <p:nvSpPr>
          <p:cNvPr id="1513834593" name="TextBox 1513834592"/>
          <p:cNvSpPr txBox="1"/>
          <p:nvPr/>
        </p:nvSpPr>
        <p:spPr bwMode="auto">
          <a:xfrm>
            <a:off x="18809849" y="2668270"/>
            <a:ext cx="4980942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Документационное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сопровождение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Перечень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подготовки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разных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этапах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Алгоритм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классификации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коду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ТН ВЭД (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номенклатура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внешнеэкономической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Пример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идентификации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списка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контроля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Образец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заполнения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паспорта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сделки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справки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о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операциях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справки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о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подтверждающих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документах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655818757" name="TextBox 1655818756"/>
          <p:cNvSpPr txBox="1"/>
          <p:nvPr/>
        </p:nvSpPr>
        <p:spPr bwMode="auto">
          <a:xfrm>
            <a:off x="6422476" y="2668270"/>
            <a:ext cx="4990412" cy="481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Правовые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аспекты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lang="en-US" sz="1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международно-правовые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акты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нормы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частного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права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регулирующие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внешнюю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торговлю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Структура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внешнеторгового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Защита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интеллектуальной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собственности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Критерии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выбора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квалифицированного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юриста-консультанта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729814141" name="TextBox 1729814140"/>
          <p:cNvSpPr txBox="1"/>
          <p:nvPr/>
        </p:nvSpPr>
        <p:spPr bwMode="auto">
          <a:xfrm>
            <a:off x="12660460" y="2688887"/>
            <a:ext cx="5088679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Финансовые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инструменты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6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26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Финансовые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риски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методы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минимизации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Масштаб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рисков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зависимости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используемого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финансового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инструмента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Типовые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условия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кредитования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специфика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банковских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проверок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контрагента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Наиболее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распространенные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механизмы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хеджирования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операций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(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форварды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фьючерсы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опционы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</a:t>
            </a:r>
            <a:endParaRPr sz="2400" dirty="0">
              <a:latin typeface="Circe"/>
              <a:cs typeface="Cir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800010736" name="Блок-схема: карточка 800010735"/>
          <p:cNvSpPr/>
          <p:nvPr/>
        </p:nvSpPr>
        <p:spPr bwMode="auto">
          <a:xfrm flipH="1">
            <a:off x="8820740" y="2538297"/>
            <a:ext cx="6954943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299342" name="Блок-схема: карточка 1235299341"/>
          <p:cNvSpPr/>
          <p:nvPr/>
        </p:nvSpPr>
        <p:spPr bwMode="auto">
          <a:xfrm flipH="1">
            <a:off x="853731" y="2538297"/>
            <a:ext cx="6954944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08</a:t>
            </a:r>
            <a:endParaRPr lang="en-US" sz="300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2036006913" name="TextBox 2036006912"/>
          <p:cNvSpPr txBox="1"/>
          <p:nvPr/>
        </p:nvSpPr>
        <p:spPr bwMode="auto">
          <a:xfrm>
            <a:off x="1206616" y="3195876"/>
            <a:ext cx="6092817" cy="75397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Таможенное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регулирование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дела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Детальный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анализ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процедур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ошибок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допущенных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декларировании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экспортируемых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Правила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толкования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кодов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ТН ВЭД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определения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страны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происхождения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Перечень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необходимых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подтверждения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стоимости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Сравнительная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таблица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ведомственных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судебных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апелляционных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действий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органов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602903948" name="TextBox 1602903947"/>
          <p:cNvSpPr txBox="1"/>
          <p:nvPr/>
        </p:nvSpPr>
        <p:spPr bwMode="auto">
          <a:xfrm>
            <a:off x="9515574" y="3195876"/>
            <a:ext cx="5899670" cy="7464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Логистика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экспортеров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критериев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организации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эффективной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логистики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Обзор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российского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рынка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услуг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Образец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заполнения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накладной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КДПГ,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коносамента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авианакладной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регулирующих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перевозку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отдельными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видами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транспорта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Рекомендации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выбору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оператора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страховой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компании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Подборка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электронных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баз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данных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интернет-сайтов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актуальных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541500652" name="Блок-схема: карточка 541500651"/>
          <p:cNvSpPr/>
          <p:nvPr/>
        </p:nvSpPr>
        <p:spPr bwMode="auto">
          <a:xfrm flipH="1">
            <a:off x="16787748" y="2538297"/>
            <a:ext cx="6954943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620961" name="TextBox 887620960"/>
          <p:cNvSpPr txBox="1"/>
          <p:nvPr/>
        </p:nvSpPr>
        <p:spPr bwMode="auto">
          <a:xfrm>
            <a:off x="17551854" y="3195876"/>
            <a:ext cx="5247495" cy="42886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Виды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контроля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экспорте</a:t>
            </a: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Документационное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обеспечение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законодательства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отчетность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Налогообложение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отличия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систем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налогообложения</a:t>
            </a:r>
            <a:endParaRPr sz="26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Темы и содержание:</a:t>
            </a:r>
            <a:endParaRPr lang="en-US" sz="1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9</a:t>
            </a:r>
            <a:endParaRPr lang="en-US" sz="3000" dirty="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Расписание и регистрация*</a:t>
            </a:r>
            <a:r>
              <a:rPr lang="ru-RU" sz="120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:</a:t>
            </a:r>
            <a:endParaRPr lang="en-US" sz="1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907D1-724C-4497-8773-EB05EA2705AA}"/>
              </a:ext>
            </a:extLst>
          </p:cNvPr>
          <p:cNvSpPr txBox="1"/>
          <p:nvPr/>
        </p:nvSpPr>
        <p:spPr bwMode="auto">
          <a:xfrm>
            <a:off x="2541938" y="2484141"/>
            <a:ext cx="422004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Правовые аспекты экспорта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20</a:t>
            </a: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июня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7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63770F-BF67-4974-9D52-E280E262800B}"/>
              </a:ext>
            </a:extLst>
          </p:cNvPr>
          <p:cNvSpPr/>
          <p:nvPr/>
        </p:nvSpPr>
        <p:spPr bwMode="auto">
          <a:xfrm>
            <a:off x="2005781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CEC795-7B54-489E-B4DF-6D0CEC0F4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1600" y="5261559"/>
            <a:ext cx="1954666" cy="1954666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id="{18625EA1-C56C-48D2-8570-E7317C20F0BA}"/>
              </a:ext>
            </a:extLst>
          </p:cNvPr>
          <p:cNvSpPr/>
          <p:nvPr/>
        </p:nvSpPr>
        <p:spPr bwMode="auto">
          <a:xfrm>
            <a:off x="13435903" y="12512558"/>
            <a:ext cx="9543367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* указанные даты являются предварительными.</a:t>
            </a:r>
          </a:p>
          <a:p>
            <a:pPr>
              <a:lnSpc>
                <a:spcPts val="3499"/>
              </a:lnSpc>
              <a:defRPr/>
            </a:pPr>
            <a:r>
              <a:rPr lang="ru-RU" sz="2400" dirty="0">
                <a:solidFill>
                  <a:srgbClr val="002E5E"/>
                </a:solidFill>
                <a:latin typeface="Circe Regular"/>
              </a:rPr>
              <a:t>Следите за </a:t>
            </a:r>
            <a:r>
              <a:rPr lang="ru-RU" sz="2400" dirty="0">
                <a:solidFill>
                  <a:srgbClr val="002E5E"/>
                </a:solidFill>
                <a:latin typeface="Circe Regular"/>
                <a:hlinkClick r:id="rId9"/>
              </a:rPr>
              <a:t>графиком семинаров </a:t>
            </a:r>
            <a:r>
              <a:rPr lang="ru-RU" sz="2400" dirty="0">
                <a:solidFill>
                  <a:srgbClr val="002E5E"/>
                </a:solidFill>
                <a:latin typeface="Circe Regular"/>
              </a:rPr>
              <a:t>и новостями Школы экспорта РЭЦ.</a:t>
            </a:r>
            <a:endParaRPr sz="2400" dirty="0">
              <a:solidFill>
                <a:srgbClr val="002E5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A946F-B384-4299-B139-E04136606925}"/>
              </a:ext>
            </a:extLst>
          </p:cNvPr>
          <p:cNvSpPr txBox="1"/>
          <p:nvPr/>
        </p:nvSpPr>
        <p:spPr bwMode="auto">
          <a:xfrm>
            <a:off x="10054566" y="2434752"/>
            <a:ext cx="4085838" cy="26440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Таможенное регулирование экспорта</a:t>
            </a:r>
          </a:p>
          <a:p>
            <a:pPr>
              <a:defRPr/>
            </a:pPr>
            <a:endParaRPr sz="3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31 июля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0"/>
              </a:rPr>
              <a:t>Регистрация по ссылке</a:t>
            </a:r>
            <a:endParaRPr lang="ru-RU" sz="2600" i="1" u="sng" dirty="0">
              <a:latin typeface="Circe"/>
              <a:cs typeface="Circe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DA27EB6-9D35-4F02-B340-44C56A9CC671}"/>
              </a:ext>
            </a:extLst>
          </p:cNvPr>
          <p:cNvSpPr/>
          <p:nvPr/>
        </p:nvSpPr>
        <p:spPr bwMode="auto">
          <a:xfrm>
            <a:off x="9518409" y="2130916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C9A468-DE7F-4A33-A47B-D917CED350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0412444" y="5212171"/>
            <a:ext cx="1954666" cy="19546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7E6A7B-DCF1-4300-94C5-D2F13151FBAA}"/>
              </a:ext>
            </a:extLst>
          </p:cNvPr>
          <p:cNvSpPr txBox="1"/>
          <p:nvPr/>
        </p:nvSpPr>
        <p:spPr bwMode="auto">
          <a:xfrm>
            <a:off x="17736014" y="2484141"/>
            <a:ext cx="4920820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12 августа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2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94035A-C315-4532-BDCC-39DDBCB10D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8093892" y="5261559"/>
            <a:ext cx="1954666" cy="1954666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765E7CD-CA3E-411F-9E5D-A18D485BCA5E}"/>
              </a:ext>
            </a:extLst>
          </p:cNvPr>
          <p:cNvSpPr/>
          <p:nvPr/>
        </p:nvSpPr>
        <p:spPr bwMode="auto">
          <a:xfrm>
            <a:off x="17199857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55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17787</TotalTime>
  <Words>777</Words>
  <Application>Microsoft Office PowerPoint</Application>
  <DocSecurity>0</DocSecurity>
  <PresentationFormat>Произвольный</PresentationFormat>
  <Paragraphs>140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Circe</vt:lpstr>
      <vt:lpstr>Circe Bold</vt:lpstr>
      <vt:lpstr>Circe Regular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PptxGenJS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cp:lastModifiedBy>lapshin-aa@mail.ru</cp:lastModifiedBy>
  <cp:revision>47</cp:revision>
  <cp:lastPrinted>2025-06-06T13:07:44Z</cp:lastPrinted>
  <dcterms:created xsi:type="dcterms:W3CDTF">2023-11-20T06:04:57Z</dcterms:created>
  <dcterms:modified xsi:type="dcterms:W3CDTF">2025-07-01T05:37:47Z</dcterms:modified>
  <cp:category/>
  <dc:identifier/>
  <cp:contentStatus/>
  <dc:language/>
  <cp:version/>
</cp:coreProperties>
</file>