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8" r:id="rId3"/>
  </p:sldIdLst>
  <p:sldSz cx="9144000" cy="6858000" type="screen4x3"/>
  <p:notesSz cx="6815138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00CC66"/>
    <a:srgbClr val="00CC00"/>
    <a:srgbClr val="66FF66"/>
    <a:srgbClr val="00FF99"/>
    <a:srgbClr val="33CCCC"/>
    <a:srgbClr val="0099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63" autoAdjust="0"/>
  </p:normalViewPr>
  <p:slideViewPr>
    <p:cSldViewPr showGuides="1">
      <p:cViewPr varScale="1">
        <p:scale>
          <a:sx n="102" d="100"/>
          <a:sy n="102" d="100"/>
        </p:scale>
        <p:origin x="180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7C1338-341B-4799-A6A7-DFBF2957219A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5162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4" y="4787126"/>
            <a:ext cx="545211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53226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8185"/>
            <a:ext cx="2953226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8547B-7E65-414A-85C6-885CDA3506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64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98547B-7E65-414A-85C6-885CDA3506ED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743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1D449-5A09-4DD8-BFE8-01DC8D9F5DCB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5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7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43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9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137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86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81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2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20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5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95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030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13642-1437-43CB-B886-92F0621C72AE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D0FB2-5783-4777-B1D6-4F482E6B90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87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0EE91E2-09E3-0D27-0052-A1C52C886CDE}"/>
              </a:ext>
            </a:extLst>
          </p:cNvPr>
          <p:cNvSpPr/>
          <p:nvPr/>
        </p:nvSpPr>
        <p:spPr>
          <a:xfrm>
            <a:off x="586214" y="5004590"/>
            <a:ext cx="3769462" cy="1232722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A916106-FA72-87B7-8CD3-ABF4A60687C5}"/>
              </a:ext>
            </a:extLst>
          </p:cNvPr>
          <p:cNvSpPr/>
          <p:nvPr/>
        </p:nvSpPr>
        <p:spPr>
          <a:xfrm>
            <a:off x="586214" y="2395170"/>
            <a:ext cx="3769462" cy="2315483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176066"/>
              </p:ext>
            </p:extLst>
          </p:nvPr>
        </p:nvGraphicFramePr>
        <p:xfrm>
          <a:off x="4572001" y="1268760"/>
          <a:ext cx="4392487" cy="792088"/>
        </p:xfrm>
        <a:graphic>
          <a:graphicData uri="http://schemas.openxmlformats.org/drawingml/2006/table">
            <a:tbl>
              <a:tblPr/>
              <a:tblGrid>
                <a:gridCol w="439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538628"/>
              </p:ext>
            </p:extLst>
          </p:nvPr>
        </p:nvGraphicFramePr>
        <p:xfrm>
          <a:off x="4572000" y="2409661"/>
          <a:ext cx="4392488" cy="2315483"/>
        </p:xfrm>
        <a:graphic>
          <a:graphicData uri="http://schemas.openxmlformats.org/drawingml/2006/table">
            <a:tbl>
              <a:tblPr/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15483">
                <a:tc>
                  <a:txBody>
                    <a:bodyPr/>
                    <a:lstStyle/>
                    <a:p>
                      <a:pPr algn="just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Цель:</a:t>
                      </a:r>
                      <a:endParaRPr lang="en-US" sz="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Территория реализации проекта:</a:t>
                      </a:r>
                      <a:endParaRPr lang="ru-RU" sz="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Срок реализации проекта:</a:t>
                      </a:r>
                      <a:endParaRPr lang="ru-RU" sz="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Текущая стадия проекта: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8360" y="2486857"/>
            <a:ext cx="38254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prstClr val="white"/>
                </a:solidFill>
                <a:latin typeface="Circle"/>
              </a:rPr>
              <a:t>Описание проекта</a:t>
            </a:r>
            <a:r>
              <a:rPr lang="en-US" dirty="0">
                <a:solidFill>
                  <a:prstClr val="white"/>
                </a:solidFill>
                <a:latin typeface="Circle"/>
              </a:rPr>
              <a:t>:</a:t>
            </a:r>
            <a:endParaRPr lang="ru-RU" dirty="0">
              <a:solidFill>
                <a:prstClr val="white"/>
              </a:solidFill>
              <a:latin typeface="Circl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white"/>
                </a:solidFill>
                <a:latin typeface="Circle"/>
              </a:rPr>
              <a:t>краткая характеристика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white"/>
                </a:solidFill>
                <a:latin typeface="Circle"/>
              </a:rPr>
              <a:t>территория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white"/>
                </a:solidFill>
                <a:latin typeface="Circle"/>
              </a:rPr>
              <a:t>c</a:t>
            </a:r>
            <a:r>
              <a:rPr lang="ru-RU" dirty="0" err="1">
                <a:solidFill>
                  <a:prstClr val="white"/>
                </a:solidFill>
                <a:latin typeface="Circle"/>
              </a:rPr>
              <a:t>тадия</a:t>
            </a:r>
            <a:endParaRPr lang="en-US" dirty="0">
              <a:solidFill>
                <a:prstClr val="white"/>
              </a:solidFill>
              <a:latin typeface="Circl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white"/>
                </a:solidFill>
                <a:latin typeface="Circle"/>
              </a:rPr>
              <a:t>c</a:t>
            </a:r>
            <a:r>
              <a:rPr lang="ru-RU" dirty="0">
                <a:solidFill>
                  <a:prstClr val="white"/>
                </a:solidFill>
                <a:latin typeface="Circle"/>
              </a:rPr>
              <a:t>роки реализации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1E8B03F-9757-49BE-8365-2A51718C3F2B}"/>
              </a:ext>
            </a:extLst>
          </p:cNvPr>
          <p:cNvSpPr/>
          <p:nvPr/>
        </p:nvSpPr>
        <p:spPr>
          <a:xfrm>
            <a:off x="558206" y="5079191"/>
            <a:ext cx="37889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white"/>
                </a:solidFill>
                <a:latin typeface="Circle"/>
              </a:rPr>
              <a:t>Источники и объем финансирования</a:t>
            </a:r>
          </a:p>
          <a:p>
            <a:r>
              <a:rPr lang="ru-RU" dirty="0">
                <a:solidFill>
                  <a:prstClr val="white"/>
                </a:solidFill>
                <a:latin typeface="Circle"/>
              </a:rPr>
              <a:t>(собственный капитал, финансовая поддержка (гранты)</a:t>
            </a:r>
          </a:p>
        </p:txBody>
      </p:sp>
      <p:graphicFrame>
        <p:nvGraphicFramePr>
          <p:cNvPr id="27" name="Таблица 26">
            <a:extLst>
              <a:ext uri="{FF2B5EF4-FFF2-40B4-BE49-F238E27FC236}">
                <a16:creationId xmlns:a16="http://schemas.microsoft.com/office/drawing/2014/main" id="{38675798-4434-42F7-8A64-03924A01E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275083"/>
              </p:ext>
            </p:extLst>
          </p:nvPr>
        </p:nvGraphicFramePr>
        <p:xfrm>
          <a:off x="4555232" y="5004590"/>
          <a:ext cx="4409256" cy="1232722"/>
        </p:xfrm>
        <a:graphic>
          <a:graphicData uri="http://schemas.openxmlformats.org/drawingml/2006/table">
            <a:tbl>
              <a:tblPr/>
              <a:tblGrid>
                <a:gridCol w="4409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327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Объем вложений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 </a:t>
                      </a:r>
                      <a:r>
                        <a:rPr lang="ru-RU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тыс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рублей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из них: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 тыс. рублей – собственные средства;</a:t>
                      </a:r>
                    </a:p>
                    <a:p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 тыс. рублей -  грантовые средства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748464" y="6309320"/>
            <a:ext cx="20531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>
                <a:solidFill>
                  <a:prstClr val="black"/>
                </a:solidFill>
              </a:rPr>
              <a:t>1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2CCAED4-5096-8CE3-594F-3A8CE6CFE4EE}"/>
              </a:ext>
            </a:extLst>
          </p:cNvPr>
          <p:cNvSpPr/>
          <p:nvPr/>
        </p:nvSpPr>
        <p:spPr>
          <a:xfrm>
            <a:off x="0" y="-10880"/>
            <a:ext cx="9144000" cy="799821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98282D-0152-BD2D-8E7F-593C565257A2}"/>
              </a:ext>
            </a:extLst>
          </p:cNvPr>
          <p:cNvSpPr/>
          <p:nvPr/>
        </p:nvSpPr>
        <p:spPr>
          <a:xfrm>
            <a:off x="558206" y="36585"/>
            <a:ext cx="5903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prstClr val="white"/>
                </a:solidFill>
                <a:latin typeface="PT Sans" panose="020B0503020203020204" pitchFamily="34" charset="-52"/>
              </a:rPr>
              <a:t>ХАРАКТЕРИСТИКА ПРОЕКТА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6D42827-B9BE-5E24-6478-A3E18251A3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205" y="-147855"/>
            <a:ext cx="1643504" cy="1030196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02A80DC-7D0D-2820-1C62-95C572B3FCC7}"/>
              </a:ext>
            </a:extLst>
          </p:cNvPr>
          <p:cNvSpPr/>
          <p:nvPr/>
        </p:nvSpPr>
        <p:spPr>
          <a:xfrm>
            <a:off x="566706" y="1270501"/>
            <a:ext cx="3788970" cy="776507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66706" y="1243177"/>
            <a:ext cx="31348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white"/>
                </a:solidFill>
                <a:latin typeface="Circle"/>
              </a:rPr>
              <a:t>Наименование проекта (ФИО заявителя) контакты</a:t>
            </a:r>
          </a:p>
        </p:txBody>
      </p:sp>
    </p:spTree>
    <p:extLst>
      <p:ext uri="{BB962C8B-B14F-4D97-AF65-F5344CB8AC3E}">
        <p14:creationId xmlns:p14="http://schemas.microsoft.com/office/powerpoint/2010/main" val="1784647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48464" y="6309320"/>
            <a:ext cx="20531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>
                <a:solidFill>
                  <a:prstClr val="black"/>
                </a:solidFill>
              </a:rPr>
              <a:t>2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-178733" y="2137367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sz="2400" b="1" dirty="0">
                <a:solidFill>
                  <a:prstClr val="white"/>
                </a:solidFill>
              </a:rPr>
              <a:t>Потребности в поддержке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10E8DCF-6CA3-827B-D79D-564642071CFD}"/>
              </a:ext>
            </a:extLst>
          </p:cNvPr>
          <p:cNvSpPr/>
          <p:nvPr/>
        </p:nvSpPr>
        <p:spPr>
          <a:xfrm>
            <a:off x="0" y="-10880"/>
            <a:ext cx="9144000" cy="799821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5D7BA5B-FDEA-FF7F-FF4C-30FE70DCB2B0}"/>
              </a:ext>
            </a:extLst>
          </p:cNvPr>
          <p:cNvSpPr/>
          <p:nvPr/>
        </p:nvSpPr>
        <p:spPr>
          <a:xfrm>
            <a:off x="558206" y="36585"/>
            <a:ext cx="71821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prstClr val="white"/>
                </a:solidFill>
                <a:latin typeface="PT Sans" panose="020B0503020203020204" pitchFamily="34" charset="-52"/>
              </a:rPr>
              <a:t>ПОТРЕБНОСТИ В ПОДДЕРЖКЕ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A007F5E-B30C-9708-8084-20847FDF90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205" y="-147855"/>
            <a:ext cx="1643504" cy="1030196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79173B0-BF9A-5EF5-5830-C37D648F160D}"/>
              </a:ext>
            </a:extLst>
          </p:cNvPr>
          <p:cNvSpPr/>
          <p:nvPr/>
        </p:nvSpPr>
        <p:spPr>
          <a:xfrm>
            <a:off x="566706" y="1270501"/>
            <a:ext cx="3788970" cy="776507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564CB83-993B-AED0-6D0A-E4156D4FE330}"/>
              </a:ext>
            </a:extLst>
          </p:cNvPr>
          <p:cNvSpPr/>
          <p:nvPr/>
        </p:nvSpPr>
        <p:spPr>
          <a:xfrm>
            <a:off x="573282" y="1410765"/>
            <a:ext cx="31348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white"/>
                </a:solidFill>
                <a:latin typeface="Circle"/>
              </a:rPr>
              <a:t>Нужен бизнес-план (Да</a:t>
            </a:r>
            <a:r>
              <a:rPr lang="en-US" dirty="0">
                <a:solidFill>
                  <a:prstClr val="white"/>
                </a:solidFill>
                <a:latin typeface="Circle"/>
              </a:rPr>
              <a:t>/</a:t>
            </a:r>
            <a:r>
              <a:rPr lang="ru-RU" dirty="0">
                <a:solidFill>
                  <a:prstClr val="white"/>
                </a:solidFill>
                <a:latin typeface="Circle"/>
              </a:rPr>
              <a:t>нет)</a:t>
            </a: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EEDED827-E2B6-A0FC-C0C6-BB0295685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611814"/>
              </p:ext>
            </p:extLst>
          </p:nvPr>
        </p:nvGraphicFramePr>
        <p:xfrm>
          <a:off x="4572001" y="1268760"/>
          <a:ext cx="4392487" cy="792088"/>
        </p:xfrm>
        <a:graphic>
          <a:graphicData uri="http://schemas.openxmlformats.org/drawingml/2006/table">
            <a:tbl>
              <a:tblPr/>
              <a:tblGrid>
                <a:gridCol w="439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F312E07-6C72-3506-DA50-B9AED23B960C}"/>
              </a:ext>
            </a:extLst>
          </p:cNvPr>
          <p:cNvSpPr/>
          <p:nvPr/>
        </p:nvSpPr>
        <p:spPr>
          <a:xfrm>
            <a:off x="558206" y="2418122"/>
            <a:ext cx="3788970" cy="776507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FFC7970-045E-6087-6294-B032F55BF4ED}"/>
              </a:ext>
            </a:extLst>
          </p:cNvPr>
          <p:cNvSpPr/>
          <p:nvPr/>
        </p:nvSpPr>
        <p:spPr>
          <a:xfrm>
            <a:off x="581782" y="2483209"/>
            <a:ext cx="37738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ru-RU" dirty="0">
                <a:solidFill>
                  <a:prstClr val="white"/>
                </a:solidFill>
                <a:latin typeface="Circle"/>
              </a:rPr>
              <a:t>Планируется ли получение социального контракта (Да/Нет)</a:t>
            </a: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6E1DC34B-822F-317A-F361-DC3EABA296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254508"/>
              </p:ext>
            </p:extLst>
          </p:nvPr>
        </p:nvGraphicFramePr>
        <p:xfrm>
          <a:off x="4575880" y="2418784"/>
          <a:ext cx="4392487" cy="792088"/>
        </p:xfrm>
        <a:graphic>
          <a:graphicData uri="http://schemas.openxmlformats.org/drawingml/2006/table">
            <a:tbl>
              <a:tblPr/>
              <a:tblGrid>
                <a:gridCol w="439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F5627D70-28A6-A487-7B0B-1E3C94BBD3D9}"/>
              </a:ext>
            </a:extLst>
          </p:cNvPr>
          <p:cNvSpPr/>
          <p:nvPr/>
        </p:nvSpPr>
        <p:spPr>
          <a:xfrm>
            <a:off x="554327" y="3500346"/>
            <a:ext cx="3788970" cy="776507"/>
          </a:xfrm>
          <a:prstGeom prst="rect">
            <a:avLst/>
          </a:prstGeom>
          <a:solidFill>
            <a:srgbClr val="0384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FF82364-B811-EE8A-EDFD-74B5E69DF560}"/>
              </a:ext>
            </a:extLst>
          </p:cNvPr>
          <p:cNvSpPr/>
          <p:nvPr/>
        </p:nvSpPr>
        <p:spPr>
          <a:xfrm>
            <a:off x="586301" y="3755403"/>
            <a:ext cx="22659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ru-RU" dirty="0">
                <a:solidFill>
                  <a:prstClr val="white"/>
                </a:solidFill>
                <a:latin typeface="Circle"/>
              </a:rPr>
              <a:t>Грантовые средства</a:t>
            </a: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9711A247-485C-61EA-9E63-7B050CB1C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83"/>
              </p:ext>
            </p:extLst>
          </p:nvPr>
        </p:nvGraphicFramePr>
        <p:xfrm>
          <a:off x="4572001" y="3501008"/>
          <a:ext cx="4392487" cy="792088"/>
        </p:xfrm>
        <a:graphic>
          <a:graphicData uri="http://schemas.openxmlformats.org/drawingml/2006/table">
            <a:tbl>
              <a:tblPr/>
              <a:tblGrid>
                <a:gridCol w="43924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4505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102</Words>
  <Application>Microsoft Office PowerPoint</Application>
  <PresentationFormat>Экран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Circle</vt:lpstr>
      <vt:lpstr>PT Sans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текущей деятельности</dc:title>
  <dc:creator>user</dc:creator>
  <cp:lastModifiedBy>lapshin-aa@mail.ru</cp:lastModifiedBy>
  <cp:revision>207</cp:revision>
  <cp:lastPrinted>2024-08-20T03:13:30Z</cp:lastPrinted>
  <dcterms:created xsi:type="dcterms:W3CDTF">2024-07-15T02:07:51Z</dcterms:created>
  <dcterms:modified xsi:type="dcterms:W3CDTF">2026-01-19T08:03:29Z</dcterms:modified>
</cp:coreProperties>
</file>